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wmf" ContentType="image/x-wmf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5"/>
  </p:notesMasterIdLst>
  <p:sldIdLst>
    <p:sldId id="256" r:id="rId2"/>
    <p:sldId id="270" r:id="rId3"/>
    <p:sldId id="275" r:id="rId4"/>
    <p:sldId id="273" r:id="rId5"/>
    <p:sldId id="274" r:id="rId6"/>
    <p:sldId id="276" r:id="rId7"/>
    <p:sldId id="277" r:id="rId8"/>
    <p:sldId id="278" r:id="rId9"/>
    <p:sldId id="280" r:id="rId10"/>
    <p:sldId id="281" r:id="rId11"/>
    <p:sldId id="282" r:id="rId12"/>
    <p:sldId id="283" r:id="rId13"/>
    <p:sldId id="284" r:id="rId14"/>
    <p:sldId id="290" r:id="rId15"/>
    <p:sldId id="291" r:id="rId16"/>
    <p:sldId id="292" r:id="rId17"/>
    <p:sldId id="285" r:id="rId18"/>
    <p:sldId id="286" r:id="rId19"/>
    <p:sldId id="279" r:id="rId20"/>
    <p:sldId id="287" r:id="rId21"/>
    <p:sldId id="288" r:id="rId22"/>
    <p:sldId id="289" r:id="rId23"/>
    <p:sldId id="263" r:id="rId24"/>
  </p:sldIdLst>
  <p:sldSz cx="12192000" cy="6858000"/>
  <p:notesSz cx="6858000" cy="9144000"/>
  <p:embeddedFontLst>
    <p:embeddedFont>
      <p:font typeface="나눔스퀘어 Bold" panose="020B0600000101010101" pitchFamily="50" charset="-127"/>
      <p:bold r:id="rId26"/>
    </p:embeddedFont>
    <p:embeddedFont>
      <p:font typeface="함초롬돋움" panose="020B0604000101010101" pitchFamily="50" charset="-127"/>
      <p:regular r:id="rId27"/>
      <p:bold r:id="rId28"/>
    </p:embeddedFont>
    <p:embeddedFont>
      <p:font typeface="Segoe UI Black" panose="020B0A02040204020203" pitchFamily="34" charset="0"/>
      <p:bold r:id="rId29"/>
      <p:boldItalic r:id="rId30"/>
    </p:embeddedFont>
    <p:embeddedFont>
      <p:font typeface="Calibri" panose="020F0502020204030204" pitchFamily="34" charset="0"/>
      <p:regular r:id="rId31"/>
      <p:bold r:id="rId32"/>
      <p:italic r:id="rId33"/>
      <p:boldItalic r:id="rId34"/>
    </p:embeddedFont>
    <p:embeddedFont>
      <p:font typeface="나눔스퀘어" panose="020B0600000101010101" pitchFamily="50" charset="-127"/>
      <p:regular r:id="rId35"/>
    </p:embeddedFont>
    <p:embeddedFont>
      <p:font typeface="a옛날목욕탕L" panose="02020600000000000000" pitchFamily="18" charset="-127"/>
      <p:regular r:id="rId36"/>
    </p:embeddedFont>
    <p:embeddedFont>
      <p:font typeface="맑은 고딕" panose="020B0503020000020004" pitchFamily="50" charset="-127"/>
      <p:regular r:id="rId37"/>
      <p:bold r:id="rId38"/>
    </p:embeddedFont>
    <p:embeddedFont>
      <p:font typeface="다음_Regular" panose="02000603060000000000" pitchFamily="2" charset="-127"/>
      <p:regular r:id="rId39"/>
    </p:embeddedFont>
    <p:embeddedFont>
      <p:font typeface="다음_SemiBold" panose="02000700060000000000" pitchFamily="2" charset="-127"/>
      <p:regular r:id="rId40"/>
    </p:embeddedFont>
    <p:embeddedFont>
      <p:font typeface="나눔고딕 ExtraBold" panose="020D0904000000000000" pitchFamily="50" charset="-127"/>
      <p:bold r:id="rId41"/>
    </p:embeddedFont>
    <p:embeddedFont>
      <p:font typeface="나눔스퀘어 ExtraBold" panose="020B0600000101010101" pitchFamily="50" charset="-127"/>
      <p:bold r:id="rId42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3A2C7"/>
    <a:srgbClr val="D99694"/>
    <a:srgbClr val="8FAADC"/>
    <a:srgbClr val="F2F2F2"/>
    <a:srgbClr val="ADB9CA"/>
    <a:srgbClr val="FFCB05"/>
    <a:srgbClr val="F0BF0A"/>
    <a:srgbClr val="D8BA3C"/>
    <a:srgbClr val="D3AA2E"/>
    <a:srgbClr val="D3AA2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5262" autoAdjust="0"/>
  </p:normalViewPr>
  <p:slideViewPr>
    <p:cSldViewPr snapToGrid="0">
      <p:cViewPr varScale="1">
        <p:scale>
          <a:sx n="54" d="100"/>
          <a:sy n="54" d="100"/>
        </p:scale>
        <p:origin x="826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font" Target="fonts/font9.fntdata"/><Relationship Id="rId42" Type="http://schemas.openxmlformats.org/officeDocument/2006/relationships/font" Target="fonts/font1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Relationship Id="rId46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4.fntdata"/><Relationship Id="rId41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font" Target="fonts/font15.fntdata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6.fntdata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presProps" Target="pres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3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CD86E04-AB08-4F4C-A40E-4A98C8670B61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9D8A8B-BB35-4B2C-9B37-B4941AB30F61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4524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7115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968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0850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3560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7132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8511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149410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586063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4957646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17418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467744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37266-5F83-43E5-8B4C-B854B0D57007}" type="datetimeFigureOut">
              <a:rPr lang="ko-KR" altLang="en-US" smtClean="0"/>
              <a:t>2018-06-09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B46BDD-A26E-4F85-89E7-DC9BEA82423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18277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5" Type="http://schemas.openxmlformats.org/officeDocument/2006/relationships/image" Target="../media/image8.png"/><Relationship Id="rId10" Type="http://schemas.openxmlformats.org/officeDocument/2006/relationships/image" Target="../media/image13.png"/><Relationship Id="rId4" Type="http://schemas.openxmlformats.org/officeDocument/2006/relationships/image" Target="../media/image7.png"/><Relationship Id="rId9" Type="http://schemas.openxmlformats.org/officeDocument/2006/relationships/image" Target="../media/image1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2.png"/><Relationship Id="rId4" Type="http://schemas.microsoft.com/office/2007/relationships/hdphoto" Target="../media/hdphoto1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7086600" y="0"/>
            <a:ext cx="5105400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7"/>
          <p:cNvSpPr txBox="1">
            <a:spLocks noChangeArrowheads="1"/>
          </p:cNvSpPr>
          <p:nvPr/>
        </p:nvSpPr>
        <p:spPr bwMode="auto">
          <a:xfrm>
            <a:off x="3602164" y="2363371"/>
            <a:ext cx="9591399" cy="1240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ko-KR" altLang="en-US" sz="6600" spc="300">
                <a:solidFill>
                  <a:srgbClr val="FFCB0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졸업작품</a:t>
            </a:r>
            <a:r>
              <a:rPr lang="en-US" altLang="ko-KR" sz="6600" spc="300" dirty="0">
                <a:solidFill>
                  <a:schemeClr val="bg2">
                    <a:lumMod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  </a:t>
            </a:r>
            <a:r>
              <a:rPr lang="ko-KR" altLang="en-US" sz="6600" spc="300" dirty="0"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보고서</a:t>
            </a:r>
            <a:endParaRPr lang="ru-RU" altLang="ko-KR" sz="66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3054626" y="2109660"/>
            <a:ext cx="2301541" cy="4261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600" b="1" spc="300" dirty="0">
                <a:solidFill>
                  <a:srgbClr val="F0BF0A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Calibri" panose="020F0502020204030204" pitchFamily="34" charset="0"/>
              </a:rPr>
              <a:t>presentation</a:t>
            </a:r>
            <a:endParaRPr lang="ru-RU" altLang="ko-KR" sz="1600" b="1" spc="300" dirty="0">
              <a:solidFill>
                <a:srgbClr val="F0BF0A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1" name="TextBox 10"/>
          <p:cNvSpPr txBox="1">
            <a:spLocks noChangeArrowheads="1"/>
          </p:cNvSpPr>
          <p:nvPr/>
        </p:nvSpPr>
        <p:spPr bwMode="auto">
          <a:xfrm>
            <a:off x="7346950" y="3429000"/>
            <a:ext cx="3150870" cy="34272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ko-KR" altLang="en-US" sz="1200" spc="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김준환 김민성 </a:t>
            </a:r>
            <a:r>
              <a:rPr lang="ko-KR" altLang="en-US" sz="1200" spc="3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Calibri" panose="020F0502020204030204" pitchFamily="34" charset="0"/>
              </a:rPr>
              <a:t>한다혜</a:t>
            </a:r>
            <a:endParaRPr lang="en-US" altLang="ko-KR" sz="1200" spc="300" dirty="0">
              <a:latin typeface="나눔스퀘어 ExtraBold" panose="020B0600000101010101" pitchFamily="50" charset="-127"/>
              <a:ea typeface="나눔스퀘어 Extra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576268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9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43609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구현 방법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4758D85B-2CCB-4F2F-A16F-FADF6CEE7912}"/>
              </a:ext>
            </a:extLst>
          </p:cNvPr>
          <p:cNvSpPr/>
          <p:nvPr/>
        </p:nvSpPr>
        <p:spPr>
          <a:xfrm>
            <a:off x="1422757" y="1687452"/>
            <a:ext cx="1008112" cy="360040"/>
          </a:xfrm>
          <a:prstGeom prst="rect">
            <a:avLst/>
          </a:prstGeom>
          <a:solidFill>
            <a:srgbClr val="8FAA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1</a:t>
            </a:r>
            <a:endParaRPr lang="ko-KR" altLang="en-US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7113FDEC-2196-4B45-B546-700A6745303F}"/>
              </a:ext>
            </a:extLst>
          </p:cNvPr>
          <p:cNvSpPr/>
          <p:nvPr/>
        </p:nvSpPr>
        <p:spPr>
          <a:xfrm>
            <a:off x="2574885" y="1678160"/>
            <a:ext cx="45720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&lt;Extract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STL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file&gt;</a:t>
            </a:r>
          </a:p>
        </p:txBody>
      </p:sp>
      <p:sp>
        <p:nvSpPr>
          <p:cNvPr id="22" name="화살표: 오른쪽 21">
            <a:extLst>
              <a:ext uri="{FF2B5EF4-FFF2-40B4-BE49-F238E27FC236}">
                <a16:creationId xmlns:a16="http://schemas.microsoft.com/office/drawing/2014/main" id="{7A3F2BD8-90B1-4F70-B9FD-E48EAA3A9E72}"/>
              </a:ext>
            </a:extLst>
          </p:cNvPr>
          <p:cNvSpPr/>
          <p:nvPr/>
        </p:nvSpPr>
        <p:spPr>
          <a:xfrm>
            <a:off x="4960356" y="2528647"/>
            <a:ext cx="2328107" cy="1401673"/>
          </a:xfrm>
          <a:prstGeom prst="rightArrow">
            <a:avLst/>
          </a:prstGeom>
          <a:solidFill>
            <a:srgbClr val="8FAAD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3" name="Picture 2" descr="stl icon에 대한 이미지 검색결과">
            <a:extLst>
              <a:ext uri="{FF2B5EF4-FFF2-40B4-BE49-F238E27FC236}">
                <a16:creationId xmlns:a16="http://schemas.microsoft.com/office/drawing/2014/main" id="{E8525B60-3A18-4A41-BE46-831B78217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41114" y="1867472"/>
            <a:ext cx="2328128" cy="232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E435D4C7-AD5E-451C-89B7-DF764BEF9B75}"/>
              </a:ext>
            </a:extLst>
          </p:cNvPr>
          <p:cNvCxnSpPr>
            <a:cxnSpLocks/>
          </p:cNvCxnSpPr>
          <p:nvPr/>
        </p:nvCxnSpPr>
        <p:spPr>
          <a:xfrm>
            <a:off x="2430869" y="4106676"/>
            <a:ext cx="0" cy="1260361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6B215D36-7E7A-4A7D-823F-BB36605AB66A}"/>
              </a:ext>
            </a:extLst>
          </p:cNvPr>
          <p:cNvSpPr txBox="1"/>
          <p:nvPr/>
        </p:nvSpPr>
        <p:spPr>
          <a:xfrm>
            <a:off x="828423" y="5365318"/>
            <a:ext cx="3204891" cy="1323439"/>
          </a:xfrm>
          <a:prstGeom prst="rect">
            <a:avLst/>
          </a:prstGeom>
          <a:noFill/>
          <a:ln w="38100">
            <a:solidFill>
              <a:srgbClr val="92D05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상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모델의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Mesh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컴포넌트에 정점 정보가 있어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통해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20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STL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파일로 저장한다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  <p:cxnSp>
        <p:nvCxnSpPr>
          <p:cNvPr id="26" name="직선 연결선 25">
            <a:extLst>
              <a:ext uri="{FF2B5EF4-FFF2-40B4-BE49-F238E27FC236}">
                <a16:creationId xmlns:a16="http://schemas.microsoft.com/office/drawing/2014/main" id="{4838F130-5800-4969-BE43-4451B6BBBEDC}"/>
              </a:ext>
            </a:extLst>
          </p:cNvPr>
          <p:cNvCxnSpPr>
            <a:cxnSpLocks/>
          </p:cNvCxnSpPr>
          <p:nvPr/>
        </p:nvCxnSpPr>
        <p:spPr>
          <a:xfrm>
            <a:off x="5934009" y="3765165"/>
            <a:ext cx="0" cy="683022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A28B98A0-DF93-4906-A09A-A44C1A9526C3}"/>
              </a:ext>
            </a:extLst>
          </p:cNvPr>
          <p:cNvSpPr txBox="1"/>
          <p:nvPr/>
        </p:nvSpPr>
        <p:spPr>
          <a:xfrm>
            <a:off x="4283244" y="4541334"/>
            <a:ext cx="3513220" cy="1015663"/>
          </a:xfrm>
          <a:prstGeom prst="rect">
            <a:avLst/>
          </a:prstGeom>
          <a:noFill/>
          <a:ln w="38100">
            <a:solidFill>
              <a:schemeClr val="accent5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대부분 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뷰어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오른손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좌표계</a:t>
            </a:r>
            <a:endParaRPr lang="en-US" altLang="ko-KR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– 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왼손</a:t>
            </a:r>
            <a:r>
              <a:rPr lang="en-US" altLang="ko-KR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z="20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좌표계</a:t>
            </a:r>
            <a:endParaRPr lang="en-US" altLang="ko-KR" sz="20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en-US" altLang="ko-KR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(Z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축을 반전하여 저장해야 함</a:t>
            </a:r>
            <a:r>
              <a:rPr lang="en-US" altLang="ko-KR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7D325F6D-E488-4DC8-B7CF-19DC4F309E36}"/>
              </a:ext>
            </a:extLst>
          </p:cNvPr>
          <p:cNvPicPr/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4834"/>
          <a:stretch/>
        </p:blipFill>
        <p:spPr bwMode="auto">
          <a:xfrm>
            <a:off x="1422758" y="2349055"/>
            <a:ext cx="2199228" cy="193893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9931769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10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43609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구현 방법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331C30-9691-4739-9A0D-63214120182A}"/>
              </a:ext>
            </a:extLst>
          </p:cNvPr>
          <p:cNvSpPr/>
          <p:nvPr/>
        </p:nvSpPr>
        <p:spPr>
          <a:xfrm>
            <a:off x="1422757" y="1718204"/>
            <a:ext cx="1008112" cy="360040"/>
          </a:xfrm>
          <a:prstGeom prst="rect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2</a:t>
            </a:r>
            <a:endParaRPr lang="ko-KR" altLang="en-US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00B5D5A8-9297-44FE-B029-1F8C72EBF6ED}"/>
              </a:ext>
            </a:extLst>
          </p:cNvPr>
          <p:cNvSpPr/>
          <p:nvPr/>
        </p:nvSpPr>
        <p:spPr>
          <a:xfrm>
            <a:off x="2574885" y="1708912"/>
            <a:ext cx="4572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pPr lvl="0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&lt;Convert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STL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to 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Gcode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with </a:t>
            </a:r>
            <a:r>
              <a:rPr lang="en-US" altLang="ko-KR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Slic3r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</a:p>
        </p:txBody>
      </p:sp>
      <p:pic>
        <p:nvPicPr>
          <p:cNvPr id="29" name="Picture 6" descr="slic3r에 대한 이미지 검색결과">
            <a:extLst>
              <a:ext uri="{FF2B5EF4-FFF2-40B4-BE49-F238E27FC236}">
                <a16:creationId xmlns:a16="http://schemas.microsoft.com/office/drawing/2014/main" id="{1762D93D-8482-4B69-9145-F05B4D8180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97631" y="5030708"/>
            <a:ext cx="782046" cy="7820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0180272F-1E3B-4E18-8B6C-CC15CD6392AE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2515" y="1866400"/>
            <a:ext cx="2329200" cy="2329200"/>
          </a:xfrm>
          <a:prstGeom prst="rect">
            <a:avLst/>
          </a:prstGeom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A256CB92-8A82-46F9-B71D-9A901B5B16C2}"/>
              </a:ext>
            </a:extLst>
          </p:cNvPr>
          <p:cNvCxnSpPr>
            <a:cxnSpLocks/>
          </p:cNvCxnSpPr>
          <p:nvPr/>
        </p:nvCxnSpPr>
        <p:spPr>
          <a:xfrm>
            <a:off x="5831849" y="3617555"/>
            <a:ext cx="0" cy="1355498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6A051487-3FFC-4964-ADA8-2C393AD652E5}"/>
              </a:ext>
            </a:extLst>
          </p:cNvPr>
          <p:cNvSpPr txBox="1"/>
          <p:nvPr/>
        </p:nvSpPr>
        <p:spPr>
          <a:xfrm>
            <a:off x="3582687" y="5040283"/>
            <a:ext cx="5083443" cy="1200329"/>
          </a:xfrm>
          <a:prstGeom prst="rect">
            <a:avLst/>
          </a:prstGeom>
          <a:noFill/>
          <a:ln w="38100">
            <a:solidFill>
              <a:srgbClr val="D99694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출력을 위해선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STL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파일을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프린터의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Machine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instruction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인 </a:t>
            </a:r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GCode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로 변환해야 한다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400" b="1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Slic3r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사용</a:t>
            </a:r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86F62BD2-ABF0-4E33-84C3-01C4609F7633}"/>
              </a:ext>
            </a:extLst>
          </p:cNvPr>
          <p:cNvSpPr/>
          <p:nvPr/>
        </p:nvSpPr>
        <p:spPr>
          <a:xfrm>
            <a:off x="8997631" y="5871280"/>
            <a:ext cx="88357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함초롬돋움" panose="020B0604000101010101" pitchFamily="50" charset="-127"/>
              </a:rPr>
              <a:t>Slic3r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34" name="Picture 2" descr="stl icon에 대한 이미지 검색결과">
            <a:extLst>
              <a:ext uri="{FF2B5EF4-FFF2-40B4-BE49-F238E27FC236}">
                <a16:creationId xmlns:a16="http://schemas.microsoft.com/office/drawing/2014/main" id="{DD95612D-E23D-4EAE-98F5-4B2A6309E1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10821" y="2109022"/>
            <a:ext cx="2328128" cy="2328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화살표: 오른쪽 35">
            <a:extLst>
              <a:ext uri="{FF2B5EF4-FFF2-40B4-BE49-F238E27FC236}">
                <a16:creationId xmlns:a16="http://schemas.microsoft.com/office/drawing/2014/main" id="{92B729D0-4E8E-4083-82FD-8D0FC293AB99}"/>
              </a:ext>
            </a:extLst>
          </p:cNvPr>
          <p:cNvSpPr/>
          <p:nvPr/>
        </p:nvSpPr>
        <p:spPr>
          <a:xfrm>
            <a:off x="4960356" y="2528647"/>
            <a:ext cx="2328107" cy="1401673"/>
          </a:xfrm>
          <a:prstGeom prst="rightArrow">
            <a:avLst/>
          </a:prstGeom>
          <a:solidFill>
            <a:srgbClr val="D9969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579737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43609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구현 방법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7B98C5B-9B0A-4D8A-960F-FB5DE1408B6E}"/>
              </a:ext>
            </a:extLst>
          </p:cNvPr>
          <p:cNvSpPr/>
          <p:nvPr/>
        </p:nvSpPr>
        <p:spPr>
          <a:xfrm>
            <a:off x="1422757" y="1709436"/>
            <a:ext cx="1008112" cy="360040"/>
          </a:xfrm>
          <a:prstGeom prst="rect">
            <a:avLst/>
          </a:prstGeom>
          <a:solidFill>
            <a:srgbClr val="B3A2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ysClr val="windowText" lastClr="0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STEP 3</a:t>
            </a:r>
            <a:endParaRPr lang="ko-KR" altLang="en-US" dirty="0">
              <a:solidFill>
                <a:sysClr val="windowText" lastClr="000000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03894D8-F9F8-4CA1-892E-531866B925B8}"/>
              </a:ext>
            </a:extLst>
          </p:cNvPr>
          <p:cNvSpPr/>
          <p:nvPr/>
        </p:nvSpPr>
        <p:spPr>
          <a:xfrm>
            <a:off x="2574885" y="1700144"/>
            <a:ext cx="51125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Gcode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 hosting with </a:t>
            </a:r>
            <a:r>
              <a:rPr lang="en-US" altLang="ko-KR" sz="2000" b="1" dirty="0" err="1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Printrun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D334706E-6D25-4836-9085-F5A73DBD23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0831" y="4560664"/>
            <a:ext cx="797575" cy="797575"/>
          </a:xfrm>
          <a:prstGeom prst="rect">
            <a:avLst/>
          </a:prstGeom>
        </p:spPr>
      </p:pic>
      <p:pic>
        <p:nvPicPr>
          <p:cNvPr id="19" name="Picture 8" descr="3d printer illustration에 대한 이미지 검색결과">
            <a:extLst>
              <a:ext uri="{FF2B5EF4-FFF2-40B4-BE49-F238E27FC236}">
                <a16:creationId xmlns:a16="http://schemas.microsoft.com/office/drawing/2014/main" id="{7C5F7FF4-FB67-419A-B752-B03BE4D6B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0985" y="1709436"/>
            <a:ext cx="2171901" cy="250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AC718D4-1FB7-4106-B25F-FF358BAEB12D}"/>
              </a:ext>
            </a:extLst>
          </p:cNvPr>
          <p:cNvCxnSpPr>
            <a:cxnSpLocks/>
          </p:cNvCxnSpPr>
          <p:nvPr/>
        </p:nvCxnSpPr>
        <p:spPr>
          <a:xfrm>
            <a:off x="5841360" y="3588809"/>
            <a:ext cx="0" cy="1259330"/>
          </a:xfrm>
          <a:prstGeom prst="line">
            <a:avLst/>
          </a:prstGeom>
          <a:ln w="38100">
            <a:solidFill>
              <a:schemeClr val="tx1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396ADFBA-6D93-42B7-8D30-CB8C40AD59C4}"/>
              </a:ext>
            </a:extLst>
          </p:cNvPr>
          <p:cNvSpPr txBox="1"/>
          <p:nvPr/>
        </p:nvSpPr>
        <p:spPr>
          <a:xfrm>
            <a:off x="3325272" y="4848139"/>
            <a:ext cx="5376792" cy="830997"/>
          </a:xfrm>
          <a:prstGeom prst="rect">
            <a:avLst/>
          </a:prstGeom>
          <a:noFill/>
          <a:ln w="38100">
            <a:solidFill>
              <a:srgbClr val="B3A2C7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en-US" altLang="ko-KR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Gcode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프린터로 보내는 과정이다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algn="ctr"/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</a:t>
            </a:r>
            <a:r>
              <a:rPr lang="en-US" altLang="ko-KR" sz="2400" b="1" dirty="0" err="1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Pritrun</a:t>
            </a:r>
            <a:r>
              <a:rPr lang="ko-KR" altLang="en-US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</a:t>
            </a:r>
            <a:r>
              <a:rPr lang="en-US" altLang="ko-KR" sz="24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)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FED2A670-8038-408B-95A1-3015FAC8D82F}"/>
              </a:ext>
            </a:extLst>
          </p:cNvPr>
          <p:cNvSpPr/>
          <p:nvPr/>
        </p:nvSpPr>
        <p:spPr>
          <a:xfrm>
            <a:off x="8826728" y="5554109"/>
            <a:ext cx="12057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dirty="0" err="1">
                <a:solidFill>
                  <a:schemeClr val="tx1">
                    <a:lumMod val="95000"/>
                    <a:lumOff val="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함초롬돋움" panose="020B0604000101010101" pitchFamily="50" charset="-127"/>
              </a:rPr>
              <a:t>Printrun</a:t>
            </a:r>
            <a:endParaRPr lang="en-US" altLang="ko-KR" b="1" dirty="0">
              <a:solidFill>
                <a:schemeClr val="tx1">
                  <a:lumMod val="95000"/>
                  <a:lumOff val="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  <a:cs typeface="함초롬돋움" panose="020B0604000101010101" pitchFamily="50" charset="-127"/>
            </a:endParaRPr>
          </a:p>
        </p:txBody>
      </p:sp>
      <p:pic>
        <p:nvPicPr>
          <p:cNvPr id="37" name="그림 36">
            <a:extLst>
              <a:ext uri="{FF2B5EF4-FFF2-40B4-BE49-F238E27FC236}">
                <a16:creationId xmlns:a16="http://schemas.microsoft.com/office/drawing/2014/main" id="{A4F2424E-4DA1-45C8-971A-B43476EBE753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9114" y="2163872"/>
            <a:ext cx="2329200" cy="2329200"/>
          </a:xfrm>
          <a:prstGeom prst="rect">
            <a:avLst/>
          </a:prstGeom>
        </p:spPr>
      </p:pic>
      <p:sp>
        <p:nvSpPr>
          <p:cNvPr id="39" name="화살표: 오른쪽 38">
            <a:extLst>
              <a:ext uri="{FF2B5EF4-FFF2-40B4-BE49-F238E27FC236}">
                <a16:creationId xmlns:a16="http://schemas.microsoft.com/office/drawing/2014/main" id="{3ED9D46F-1B25-4099-83FE-A4B3028A0E2E}"/>
              </a:ext>
            </a:extLst>
          </p:cNvPr>
          <p:cNvSpPr/>
          <p:nvPr/>
        </p:nvSpPr>
        <p:spPr>
          <a:xfrm>
            <a:off x="4960356" y="2528647"/>
            <a:ext cx="2328107" cy="1401673"/>
          </a:xfrm>
          <a:prstGeom prst="rightArrow">
            <a:avLst/>
          </a:prstGeom>
          <a:solidFill>
            <a:srgbClr val="B3A2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7C7F968-B053-40EB-93EB-6A8743A9564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11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04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43609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실험 결과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9637F-D607-48B4-94F1-8417F866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12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내용 개체 틀 19">
            <a:extLst>
              <a:ext uri="{FF2B5EF4-FFF2-40B4-BE49-F238E27FC236}">
                <a16:creationId xmlns:a16="http://schemas.microsoft.com/office/drawing/2014/main" id="{2EBD541E-BEF8-4C5F-8353-CFF12A3E8CA7}"/>
              </a:ext>
            </a:extLst>
          </p:cNvPr>
          <p:cNvSpPr txBox="1">
            <a:spLocks/>
          </p:cNvSpPr>
          <p:nvPr/>
        </p:nvSpPr>
        <p:spPr>
          <a:xfrm>
            <a:off x="1083945" y="1595437"/>
            <a:ext cx="2796540" cy="7226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Tx/>
              <a:buNone/>
            </a:pPr>
            <a:endParaRPr lang="ko-KR" altLang="en-US" sz="3200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3E5B8A6-6632-4C18-8B64-BDEEAD2153F9}"/>
              </a:ext>
            </a:extLst>
          </p:cNvPr>
          <p:cNvSpPr/>
          <p:nvPr/>
        </p:nvSpPr>
        <p:spPr>
          <a:xfrm>
            <a:off x="1215252" y="1700144"/>
            <a:ext cx="8863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도형 배치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색 변경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이동 및 회전 등 기본적인 기능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31D65D6-4E03-40B5-8F87-AF9EEB3C38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5863" y="2467288"/>
            <a:ext cx="4822356" cy="335212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36D942A2-35EA-4667-80B0-2F12A667CC4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4" b="9556"/>
          <a:stretch/>
        </p:blipFill>
        <p:spPr>
          <a:xfrm>
            <a:off x="6096001" y="2467289"/>
            <a:ext cx="5133474" cy="3352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32111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43609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실험 결과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9637F-D607-48B4-94F1-8417F866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13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BCD8360-65D7-4F4B-833A-F5D3063E926D}"/>
              </a:ext>
            </a:extLst>
          </p:cNvPr>
          <p:cNvSpPr/>
          <p:nvPr/>
        </p:nvSpPr>
        <p:spPr>
          <a:xfrm>
            <a:off x="1215252" y="1700144"/>
            <a:ext cx="8863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자유곡선 및 삭제 기능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6B444EC-98DB-47F0-819D-A38C2D036A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22757" y="2447765"/>
            <a:ext cx="3694746" cy="335118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980311C6-CD1B-44D8-A5CB-8FDE29E359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7503" y="2447765"/>
            <a:ext cx="5455980" cy="33511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2751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43609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실험 결과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9637F-D607-48B4-94F1-8417F866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14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061EE-F3CA-42FD-BA54-FCEFA884510D}"/>
              </a:ext>
            </a:extLst>
          </p:cNvPr>
          <p:cNvSpPr/>
          <p:nvPr/>
        </p:nvSpPr>
        <p:spPr>
          <a:xfrm>
            <a:off x="1215252" y="1700144"/>
            <a:ext cx="8863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정점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, 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선분 수정 기능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34C3F43-9EC1-4988-87D0-558F312626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0007" y="2415737"/>
            <a:ext cx="4261971" cy="3885411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FD0721A-2E44-4D5A-A44C-2C113DE182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5872" y="2415737"/>
            <a:ext cx="4254135" cy="3885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96403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43609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실험 결과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FA9637F-D607-48B4-94F1-8417F866225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15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061EE-F3CA-42FD-BA54-FCEFA884510D}"/>
              </a:ext>
            </a:extLst>
          </p:cNvPr>
          <p:cNvSpPr/>
          <p:nvPr/>
        </p:nvSpPr>
        <p:spPr>
          <a:xfrm>
            <a:off x="1215252" y="1700144"/>
            <a:ext cx="88631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&lt;</a:t>
            </a:r>
            <a:r>
              <a:rPr lang="ko-KR" altLang="en-US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사용 예시</a:t>
            </a:r>
            <a:r>
              <a:rPr lang="en-US" altLang="ko-KR" sz="2400" b="1" dirty="0"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&gt;</a:t>
            </a:r>
          </a:p>
        </p:txBody>
      </p:sp>
      <p:graphicFrame>
        <p:nvGraphicFramePr>
          <p:cNvPr id="12" name="개체 11">
            <a:extLst>
              <a:ext uri="{FF2B5EF4-FFF2-40B4-BE49-F238E27FC236}">
                <a16:creationId xmlns:a16="http://schemas.microsoft.com/office/drawing/2014/main" id="{5CF1D3FE-D5EF-4998-B47E-70DDBA286DC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669429359"/>
              </p:ext>
            </p:extLst>
          </p:nvPr>
        </p:nvGraphicFramePr>
        <p:xfrm>
          <a:off x="7866178" y="2427023"/>
          <a:ext cx="2854741" cy="3845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name="Image" r:id="rId3" imgW="4685400" imgH="6310800" progId="Photoshop.Image.13">
                  <p:embed/>
                </p:oleObj>
              </mc:Choice>
              <mc:Fallback>
                <p:oleObj name="Image" r:id="rId3" imgW="4685400" imgH="6310800" progId="Photoshop.Image.13">
                  <p:embed/>
                  <p:pic>
                    <p:nvPicPr>
                      <p:cNvPr id="3" name="개체 2">
                        <a:extLst>
                          <a:ext uri="{FF2B5EF4-FFF2-40B4-BE49-F238E27FC236}">
                            <a16:creationId xmlns:a16="http://schemas.microsoft.com/office/drawing/2014/main" id="{2C761D58-599E-4BF9-8527-B87B075B4AF2}"/>
                          </a:ext>
                        </a:extLst>
                      </p:cNvPr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866178" y="2427023"/>
                        <a:ext cx="2854741" cy="3845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3" name="그림 12">
            <a:extLst>
              <a:ext uri="{FF2B5EF4-FFF2-40B4-BE49-F238E27FC236}">
                <a16:creationId xmlns:a16="http://schemas.microsoft.com/office/drawing/2014/main" id="{5FE6BBED-7651-4A99-8EE6-180F8A8B5718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2757" y="2451112"/>
            <a:ext cx="2853698" cy="3845338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EDA65B94-1B81-4759-B65A-554F207BC27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4468" y="2427025"/>
            <a:ext cx="2853697" cy="3845338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B88C6F5E-D5BA-4E7E-BABF-6DCD8A7CDAB1}"/>
              </a:ext>
            </a:extLst>
          </p:cNvPr>
          <p:cNvSpPr txBox="1"/>
          <p:nvPr/>
        </p:nvSpPr>
        <p:spPr>
          <a:xfrm>
            <a:off x="1639980" y="6385698"/>
            <a:ext cx="241925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 내 모델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2C7DF91-BF1B-4B5F-B8FF-3554114C710D}"/>
              </a:ext>
            </a:extLst>
          </p:cNvPr>
          <p:cNvSpPr txBox="1"/>
          <p:nvPr/>
        </p:nvSpPr>
        <p:spPr>
          <a:xfrm>
            <a:off x="5132435" y="6382400"/>
            <a:ext cx="192713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변환된 </a:t>
            </a:r>
            <a:r>
              <a:rPr lang="en-US" altLang="ko-KR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STL </a:t>
            </a:r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파일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D0426BE-65D1-4494-91B0-317751BDFF65}"/>
              </a:ext>
            </a:extLst>
          </p:cNvPr>
          <p:cNvSpPr txBox="1"/>
          <p:nvPr/>
        </p:nvSpPr>
        <p:spPr>
          <a:xfrm>
            <a:off x="8584059" y="6382400"/>
            <a:ext cx="14189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rgbClr val="C00000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실제 출력물</a:t>
            </a:r>
          </a:p>
        </p:txBody>
      </p:sp>
    </p:spTree>
    <p:extLst>
      <p:ext uri="{BB962C8B-B14F-4D97-AF65-F5344CB8AC3E}">
        <p14:creationId xmlns:p14="http://schemas.microsoft.com/office/powerpoint/2010/main" val="14531588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582295"/>
            <a:ext cx="1086485" cy="372110"/>
          </a:xfrm>
          <a:prstGeom prst="rect">
            <a:avLst/>
          </a:prstGeom>
          <a:solidFill>
            <a:srgbClr val="FFCB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74445" y="389255"/>
            <a:ext cx="10368915" cy="897255"/>
            <a:chOff x="1274445" y="389255"/>
            <a:chExt cx="10368915" cy="897255"/>
          </a:xfrm>
        </p:grpSpPr>
        <p:sp>
          <p:nvSpPr>
            <p:cNvPr id="6" name="TextBox 5"/>
            <p:cNvSpPr txBox="1">
              <a:spLocks/>
            </p:cNvSpPr>
            <p:nvPr/>
          </p:nvSpPr>
          <p:spPr bwMode="auto">
            <a:xfrm>
              <a:off x="1274445" y="389255"/>
              <a:ext cx="10368915" cy="7073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0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charset="0"/>
                  <a:ea typeface="나눔스퀘어 ExtraBold" charset="0"/>
                </a:rPr>
                <a:t>SWOT</a:t>
              </a:r>
              <a:endParaRPr lang="ko-KR" altLang="en-US" sz="40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charset="0"/>
                <a:ea typeface="나눔스퀘어 ExtraBold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411605" y="1285875"/>
              <a:ext cx="1667510" cy="6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내용 개체 틀 18"/>
          <p:cNvSpPr txBox="1">
            <a:spLocks noGrp="1"/>
          </p:cNvSpPr>
          <p:nvPr>
            <p:ph/>
          </p:nvPr>
        </p:nvSpPr>
        <p:spPr>
          <a:xfrm>
            <a:off x="4187190" y="1598612"/>
            <a:ext cx="7456170" cy="203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직관적인 UI로 모델링하기에 편하다. 도형의 점, 선, 면과 자율 곡선이 가능하고 Color의 채도 변경도 가능해서 더욱 다채롭고 세밀한 모델링이 </a:t>
            </a:r>
            <a:r>
              <a:rPr lang="en-US" altLang="ko-KR" sz="2000" b="0" cap="none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가능하다</a:t>
            </a: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342900" indent="-3429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0" cap="none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직접</a:t>
            </a: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모델링 한것을 바로 3D 프린터로 프린트를 하기에 흥미를 높일 수 있다. </a:t>
            </a:r>
          </a:p>
          <a:p>
            <a:pPr marL="342900" indent="-3429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0" cap="none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전문가가</a:t>
            </a: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아니어도 쉽고 간편하게 3D 모델링이 가능하다.</a:t>
            </a:r>
            <a:endParaRPr lang="ko-KR" altLang="en-US" sz="2000" b="0" cap="none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내용 개체 틀 19"/>
          <p:cNvSpPr txBox="1">
            <a:spLocks noGrp="1"/>
          </p:cNvSpPr>
          <p:nvPr>
            <p:ph idx="2"/>
          </p:nvPr>
        </p:nvSpPr>
        <p:spPr>
          <a:xfrm>
            <a:off x="1083945" y="1595437"/>
            <a:ext cx="2796540" cy="7226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chemeClr val="accent5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S(Strength)</a:t>
            </a:r>
            <a:endParaRPr lang="ko-KR" altLang="en-US" sz="3200" b="0" cap="none" dirty="0">
              <a:solidFill>
                <a:schemeClr val="accent5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1" name="내용 개체 틀 20"/>
          <p:cNvSpPr txBox="1">
            <a:spLocks noGrp="1"/>
          </p:cNvSpPr>
          <p:nvPr>
            <p:ph idx="3"/>
          </p:nvPr>
        </p:nvSpPr>
        <p:spPr>
          <a:xfrm>
            <a:off x="4149090" y="4243070"/>
            <a:ext cx="7456170" cy="203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lnSpcReduction="10000"/>
          </a:bodyPr>
          <a:lstStyle/>
          <a:p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PC 앱으로 3D 모델링을 하기 때문에 PC의 </a:t>
            </a:r>
            <a:r>
              <a:rPr lang="en-US" altLang="ko-KR" sz="2000" b="0" cap="none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사양이</a:t>
            </a: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높</a:t>
            </a:r>
            <a:r>
              <a:rPr lang="ko-KR" altLang="en-US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아야 한다</a:t>
            </a: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VR 기어와 핸드 트래킹 디바이스인 Leap </a:t>
            </a:r>
            <a:r>
              <a:rPr lang="en-US" altLang="ko-KR" sz="2000" b="0" cap="none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motio이</a:t>
            </a: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필요하다. </a:t>
            </a:r>
          </a:p>
          <a:p>
            <a:r>
              <a:rPr lang="en-US" altLang="ko-KR" sz="2000" b="0" cap="none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모델링한</a:t>
            </a: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것을 3D 프린트를 해야하기에 초기에 고비용의 인프라 구축이 필요하다. 그렇기에 일반적인 가정에서의 사용하기엔 무리가 있다. </a:t>
            </a:r>
          </a:p>
          <a:p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모델링의 전문가가 원하는 정도의 세밀함까지는 조작이 불가하다.</a:t>
            </a:r>
            <a:endParaRPr lang="ko-KR" altLang="en-US" sz="2000" b="0" cap="none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내용 개체 틀 21"/>
          <p:cNvSpPr txBox="1">
            <a:spLocks noGrp="1"/>
          </p:cNvSpPr>
          <p:nvPr>
            <p:ph idx="4"/>
          </p:nvPr>
        </p:nvSpPr>
        <p:spPr>
          <a:xfrm>
            <a:off x="1045845" y="4243070"/>
            <a:ext cx="2796540" cy="722630"/>
          </a:xfrm>
          <a:prstGeom prst="rect">
            <a:avLst/>
          </a:prstGeom>
        </p:spPr>
        <p:txBody>
          <a:bodyPr vert="horz" wrap="square" lIns="91440" tIns="45720" rIns="91440" bIns="45720" anchor="t">
            <a:normAutofit fontScale="92500"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rgbClr val="FFC000"/>
                </a:solidFill>
                <a:latin typeface="a파도소리" panose="02020600000000000000" pitchFamily="18" charset="-127"/>
                <a:ea typeface="a파도소리" panose="02020600000000000000" pitchFamily="18" charset="-127"/>
              </a:rPr>
              <a:t>W(Weakness) </a:t>
            </a:r>
            <a:endParaRPr lang="ko-KR" altLang="en-US" sz="3200" b="0" cap="none" dirty="0">
              <a:solidFill>
                <a:srgbClr val="FFC000"/>
              </a:solidFill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70078B-6239-4534-B363-C9981BD0DC5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2268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16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4094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582295"/>
            <a:ext cx="1086485" cy="372110"/>
          </a:xfrm>
          <a:prstGeom prst="rect">
            <a:avLst/>
          </a:prstGeom>
          <a:solidFill>
            <a:srgbClr val="FFCB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74445" y="389255"/>
            <a:ext cx="10368915" cy="897255"/>
            <a:chOff x="1274445" y="389255"/>
            <a:chExt cx="10368915" cy="897255"/>
          </a:xfrm>
        </p:grpSpPr>
        <p:sp>
          <p:nvSpPr>
            <p:cNvPr id="6" name="TextBox 5"/>
            <p:cNvSpPr txBox="1">
              <a:spLocks/>
            </p:cNvSpPr>
            <p:nvPr/>
          </p:nvSpPr>
          <p:spPr bwMode="auto">
            <a:xfrm>
              <a:off x="1274445" y="389255"/>
              <a:ext cx="10368915" cy="7073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0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charset="0"/>
                  <a:ea typeface="나눔스퀘어 ExtraBold" charset="0"/>
                </a:rPr>
                <a:t>SWOT</a:t>
              </a:r>
              <a:endParaRPr lang="ko-KR" altLang="en-US" sz="40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charset="0"/>
                <a:ea typeface="나눔스퀘어 ExtraBold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411605" y="1285875"/>
              <a:ext cx="1667510" cy="6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내용 개체 틀 18"/>
          <p:cNvSpPr txBox="1">
            <a:spLocks noGrp="1"/>
          </p:cNvSpPr>
          <p:nvPr>
            <p:ph/>
          </p:nvPr>
        </p:nvSpPr>
        <p:spPr>
          <a:xfrm>
            <a:off x="4489450" y="1600200"/>
            <a:ext cx="7456170" cy="203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342900" indent="-3429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VR에 관한 관심이 높아지고 내수시장과 세계시장이 커져감에 따라 우리 생활에서 VR은 더이상 생소한 것이 아니라 익숙해지고 </a:t>
            </a:r>
            <a:r>
              <a:rPr lang="en-US" altLang="ko-KR" sz="2000" b="0" cap="none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있다</a:t>
            </a: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342900" indent="-34290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모델링을 위한 CAD나 Blender 같은 프로그램들은 조작법이 어려운 점을 발견하였다.</a:t>
            </a:r>
            <a:endParaRPr lang="ko-KR" altLang="en-US" sz="2000" b="0" cap="none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0" name="내용 개체 틀 19"/>
          <p:cNvSpPr txBox="1">
            <a:spLocks noGrp="1"/>
          </p:cNvSpPr>
          <p:nvPr>
            <p:ph idx="2"/>
          </p:nvPr>
        </p:nvSpPr>
        <p:spPr>
          <a:xfrm>
            <a:off x="1083944" y="1597024"/>
            <a:ext cx="4855472" cy="1254661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b="0" cap="none" dirty="0">
                <a:solidFill>
                  <a:schemeClr val="accent6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O(Opportunity) </a:t>
            </a:r>
            <a:endParaRPr lang="ko-KR" altLang="en-US" b="0" cap="none" dirty="0">
              <a:solidFill>
                <a:schemeClr val="accent6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21" name="내용 개체 틀 20"/>
          <p:cNvSpPr txBox="1">
            <a:spLocks noGrp="1"/>
          </p:cNvSpPr>
          <p:nvPr>
            <p:ph idx="3"/>
          </p:nvPr>
        </p:nvSpPr>
        <p:spPr>
          <a:xfrm>
            <a:off x="4451350" y="4136391"/>
            <a:ext cx="7456170" cy="2032635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두통, 멀미 등의 하드웨어 사용에 따른 부작용이 생길 수 있다. </a:t>
            </a:r>
          </a:p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현재 </a:t>
            </a:r>
            <a:r>
              <a:rPr lang="en-US" altLang="ko-KR" sz="2000" b="0" cap="none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VR의</a:t>
            </a:r>
            <a:r>
              <a:rPr lang="en-US" altLang="ko-KR" sz="2000" b="0" cap="none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양질의 콘텐츠가 절대적으로 부족하다. </a:t>
            </a:r>
            <a:endParaRPr lang="ko-KR" altLang="en-US" sz="2000" b="0" cap="none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2" name="내용 개체 틀 21"/>
          <p:cNvSpPr txBox="1">
            <a:spLocks noGrp="1"/>
          </p:cNvSpPr>
          <p:nvPr>
            <p:ph idx="4"/>
          </p:nvPr>
        </p:nvSpPr>
        <p:spPr>
          <a:xfrm>
            <a:off x="1045844" y="4136390"/>
            <a:ext cx="3792289" cy="979933"/>
          </a:xfrm>
          <a:prstGeom prst="rect">
            <a:avLst/>
          </a:prstGeom>
        </p:spPr>
        <p:txBody>
          <a:bodyPr vert="horz" wrap="square" lIns="91440" tIns="45720" rIns="91440" bIns="45720" anchor="t">
            <a:normAutofit/>
          </a:bodyPr>
          <a:lstStyle/>
          <a:p>
            <a:pPr marL="0" indent="0" algn="l" defTabSz="914400" fontAlgn="auto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</a:pPr>
            <a:r>
              <a:rPr lang="en-US" altLang="ko-KR" sz="3200" b="0" cap="none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파도소리" panose="02020600000000000000" pitchFamily="18" charset="-127"/>
                <a:ea typeface="a파도소리" panose="02020600000000000000" pitchFamily="18" charset="-127"/>
              </a:rPr>
              <a:t>T(Threat) </a:t>
            </a:r>
            <a:endParaRPr lang="ko-KR" altLang="en-US" sz="3200" b="0" cap="none" dirty="0">
              <a:solidFill>
                <a:srgbClr val="C0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파도소리" panose="02020600000000000000" pitchFamily="18" charset="-127"/>
              <a:ea typeface="a파도소리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B358F-327B-4248-B296-BF2D60C68DB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17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73062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582295"/>
            <a:ext cx="1086485" cy="372110"/>
          </a:xfrm>
          <a:prstGeom prst="rect">
            <a:avLst/>
          </a:prstGeom>
          <a:solidFill>
            <a:srgbClr val="FFCB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74445" y="389255"/>
            <a:ext cx="10368915" cy="897255"/>
            <a:chOff x="1274445" y="389255"/>
            <a:chExt cx="10368915" cy="897255"/>
          </a:xfrm>
        </p:grpSpPr>
        <p:sp>
          <p:nvSpPr>
            <p:cNvPr id="6" name="TextBox 5"/>
            <p:cNvSpPr txBox="1">
              <a:spLocks/>
            </p:cNvSpPr>
            <p:nvPr/>
          </p:nvSpPr>
          <p:spPr bwMode="auto">
            <a:xfrm>
              <a:off x="1274445" y="389255"/>
              <a:ext cx="10368915" cy="7073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0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charset="0"/>
                  <a:ea typeface="나눔스퀘어 ExtraBold" charset="0"/>
                </a:rPr>
                <a:t>BUSINESS MODEL</a:t>
              </a:r>
              <a:endParaRPr lang="ko-KR" altLang="en-US" sz="40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charset="0"/>
                <a:ea typeface="나눔스퀘어 ExtraBold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411605" y="1285875"/>
              <a:ext cx="1667510" cy="6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21" name="그림 20" descr="C:/Users/kms0080/AppData/Roaming/PolarisOffice/ETemp/11736_8760152/fImage3728360841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0755" y="2285999"/>
            <a:ext cx="8615981" cy="3962906"/>
          </a:xfrm>
          <a:prstGeom prst="rect">
            <a:avLst/>
          </a:prstGeom>
          <a:noFill/>
          <a:effectLst>
            <a:outerShdw blurRad="114300" dist="152400" dir="3300000" algn="ctr" rotWithShape="0">
              <a:srgbClr val="000000">
                <a:alpha val="43000"/>
              </a:srgbClr>
            </a:outerShdw>
          </a:effectLst>
        </p:spPr>
      </p:pic>
      <p:sp>
        <p:nvSpPr>
          <p:cNvPr id="23" name="도형 22"/>
          <p:cNvSpPr>
            <a:spLocks/>
          </p:cNvSpPr>
          <p:nvPr/>
        </p:nvSpPr>
        <p:spPr>
          <a:xfrm>
            <a:off x="1411605" y="1519237"/>
            <a:ext cx="1295400" cy="5340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Target</a:t>
            </a:r>
            <a:endParaRPr lang="ko-KR" altLang="en-US" sz="2400" b="0" cap="none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24" name="텍스트 상자 23"/>
          <p:cNvSpPr txBox="1">
            <a:spLocks/>
          </p:cNvSpPr>
          <p:nvPr/>
        </p:nvSpPr>
        <p:spPr>
          <a:xfrm>
            <a:off x="2476500" y="2114550"/>
            <a:ext cx="61785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25" name="텍스트 상자 24"/>
          <p:cNvSpPr txBox="1">
            <a:spLocks/>
          </p:cNvSpPr>
          <p:nvPr/>
        </p:nvSpPr>
        <p:spPr>
          <a:xfrm>
            <a:off x="3079115" y="1519237"/>
            <a:ext cx="3659505" cy="4622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VR 플랫폼 및 관련 회사</a:t>
            </a:r>
            <a:endParaRPr lang="ko-KR" altLang="en-US" sz="2400" b="0" cap="none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BC405F5-360E-4B2B-9645-931634150C4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18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45763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924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소개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Shape 388"/>
          <p:cNvSpPr/>
          <p:nvPr/>
        </p:nvSpPr>
        <p:spPr>
          <a:xfrm>
            <a:off x="1422756" y="1694609"/>
            <a:ext cx="9958613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Leap Motion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활용한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Modeling-Printing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어플리케이션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45" name="AutoShape 34"/>
          <p:cNvSpPr>
            <a:spLocks/>
          </p:cNvSpPr>
          <p:nvPr/>
        </p:nvSpPr>
        <p:spPr bwMode="auto">
          <a:xfrm>
            <a:off x="8970838" y="2808650"/>
            <a:ext cx="113124" cy="127923"/>
          </a:xfrm>
          <a:custGeom>
            <a:avLst/>
            <a:gdLst>
              <a:gd name="T0" fmla="*/ 42070 w 21600"/>
              <a:gd name="T1" fmla="*/ 47626 h 21600"/>
              <a:gd name="T2" fmla="*/ 42070 w 21600"/>
              <a:gd name="T3" fmla="*/ 47626 h 21600"/>
              <a:gd name="T4" fmla="*/ 42070 w 21600"/>
              <a:gd name="T5" fmla="*/ 47626 h 21600"/>
              <a:gd name="T6" fmla="*/ 42070 w 21600"/>
              <a:gd name="T7" fmla="*/ 4762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600" y="21600"/>
                </a:moveTo>
                <a:cubicBezTo>
                  <a:pt x="21600" y="9503"/>
                  <a:pt x="21600" y="9503"/>
                  <a:pt x="21600" y="9503"/>
                </a:cubicBezTo>
                <a:cubicBezTo>
                  <a:pt x="21600" y="4320"/>
                  <a:pt x="17672" y="0"/>
                  <a:pt x="11781" y="0"/>
                </a:cubicBezTo>
                <a:cubicBezTo>
                  <a:pt x="8836" y="0"/>
                  <a:pt x="8836" y="0"/>
                  <a:pt x="8836" y="0"/>
                </a:cubicBezTo>
                <a:cubicBezTo>
                  <a:pt x="2945" y="0"/>
                  <a:pt x="0" y="4320"/>
                  <a:pt x="0" y="9503"/>
                </a:cubicBezTo>
                <a:cubicBezTo>
                  <a:pt x="0" y="21600"/>
                  <a:pt x="0" y="21600"/>
                  <a:pt x="0" y="21600"/>
                </a:cubicBezTo>
                <a:lnTo>
                  <a:pt x="21600" y="21600"/>
                </a:lnTo>
                <a:close/>
              </a:path>
            </a:pathLst>
          </a:custGeom>
          <a:solidFill>
            <a:srgbClr val="FFF1ED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endParaRPr lang="en-US" sz="9595"/>
          </a:p>
        </p:txBody>
      </p:sp>
      <p:pic>
        <p:nvPicPr>
          <p:cNvPr id="16" name="Picture 4" descr="관련 이미지">
            <a:extLst>
              <a:ext uri="{FF2B5EF4-FFF2-40B4-BE49-F238E27FC236}">
                <a16:creationId xmlns:a16="http://schemas.microsoft.com/office/drawing/2014/main" id="{86781DBC-B70A-4D3F-BDB2-032596EC76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r="12201"/>
          <a:stretch/>
        </p:blipFill>
        <p:spPr bwMode="auto">
          <a:xfrm>
            <a:off x="7727659" y="2727662"/>
            <a:ext cx="2232248" cy="20910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7A5E544C-A97D-473F-AF34-1D13CC6F034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2443" y="3374497"/>
            <a:ext cx="797355" cy="797355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AD498F12-3DB0-4809-B47D-9FE838C67C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877057" y="5311529"/>
            <a:ext cx="3202802" cy="1478160"/>
          </a:xfrm>
        </p:spPr>
        <p:txBody>
          <a:bodyPr>
            <a:normAutofit/>
          </a:bodyPr>
          <a:lstStyle/>
          <a:p>
            <a:pPr marL="0" lv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Intuitive</a:t>
            </a:r>
          </a:p>
          <a:p>
            <a:pPr marL="0" lv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Modeling</a:t>
            </a:r>
          </a:p>
        </p:txBody>
      </p:sp>
      <p:sp>
        <p:nvSpPr>
          <p:cNvPr id="19" name="Content Placeholder 1">
            <a:extLst>
              <a:ext uri="{FF2B5EF4-FFF2-40B4-BE49-F238E27FC236}">
                <a16:creationId xmlns:a16="http://schemas.microsoft.com/office/drawing/2014/main" id="{04642D15-CFE3-44BC-8C17-C66D6706E1A5}"/>
              </a:ext>
            </a:extLst>
          </p:cNvPr>
          <p:cNvSpPr txBox="1">
            <a:spLocks/>
          </p:cNvSpPr>
          <p:nvPr/>
        </p:nvSpPr>
        <p:spPr>
          <a:xfrm>
            <a:off x="6915216" y="5311529"/>
            <a:ext cx="3857133" cy="8539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Print the model using </a:t>
            </a:r>
          </a:p>
          <a:p>
            <a:pPr marL="0" indent="0" algn="ctr">
              <a:buNone/>
            </a:pPr>
            <a:r>
              <a:rPr lang="en-US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3D printer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34D1199-97C5-43C2-8D24-F70B9BE52974}"/>
              </a:ext>
            </a:extLst>
          </p:cNvPr>
          <p:cNvGrpSpPr/>
          <p:nvPr/>
        </p:nvGrpSpPr>
        <p:grpSpPr>
          <a:xfrm>
            <a:off x="2362334" y="2727662"/>
            <a:ext cx="2232248" cy="2091029"/>
            <a:chOff x="1979712" y="1454931"/>
            <a:chExt cx="2454795" cy="2394245"/>
          </a:xfrm>
        </p:grpSpPr>
        <p:pic>
          <p:nvPicPr>
            <p:cNvPr id="21" name="Picture 2" descr="관련 이미지">
              <a:extLst>
                <a:ext uri="{FF2B5EF4-FFF2-40B4-BE49-F238E27FC236}">
                  <a16:creationId xmlns:a16="http://schemas.microsoft.com/office/drawing/2014/main" id="{73F3657B-8F0C-4522-BE27-4052B5A6CF1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541" r="3179"/>
            <a:stretch/>
          </p:blipFill>
          <p:spPr bwMode="auto">
            <a:xfrm>
              <a:off x="1979713" y="2715766"/>
              <a:ext cx="2454794" cy="113341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2" descr="vr에 대한 이미지 검색결과">
              <a:extLst>
                <a:ext uri="{FF2B5EF4-FFF2-40B4-BE49-F238E27FC236}">
                  <a16:creationId xmlns:a16="http://schemas.microsoft.com/office/drawing/2014/main" id="{8215C4F5-42ED-46C0-A1B6-72183B3EC5E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157" r="9056"/>
            <a:stretch/>
          </p:blipFill>
          <p:spPr bwMode="auto">
            <a:xfrm>
              <a:off x="1979712" y="1454931"/>
              <a:ext cx="2454795" cy="13331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709255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582295"/>
            <a:ext cx="1086485" cy="372110"/>
          </a:xfrm>
          <a:prstGeom prst="rect">
            <a:avLst/>
          </a:prstGeom>
          <a:solidFill>
            <a:srgbClr val="FFCB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8" name="그룹 7"/>
          <p:cNvGrpSpPr/>
          <p:nvPr/>
        </p:nvGrpSpPr>
        <p:grpSpPr>
          <a:xfrm>
            <a:off x="1274445" y="389255"/>
            <a:ext cx="10368915" cy="897255"/>
            <a:chOff x="1274445" y="389255"/>
            <a:chExt cx="10368915" cy="897255"/>
          </a:xfrm>
        </p:grpSpPr>
        <p:sp>
          <p:nvSpPr>
            <p:cNvPr id="6" name="TextBox 5"/>
            <p:cNvSpPr txBox="1">
              <a:spLocks/>
            </p:cNvSpPr>
            <p:nvPr/>
          </p:nvSpPr>
          <p:spPr bwMode="auto">
            <a:xfrm>
              <a:off x="1274445" y="389255"/>
              <a:ext cx="10368915" cy="7073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0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charset="0"/>
                  <a:ea typeface="나눔스퀘어 ExtraBold" charset="0"/>
                </a:rPr>
                <a:t>BUSINESS MODEL</a:t>
              </a:r>
              <a:endParaRPr lang="ko-KR" altLang="en-US" sz="40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charset="0"/>
                <a:ea typeface="나눔스퀘어 ExtraBold" charset="0"/>
              </a:endParaRPr>
            </a:p>
          </p:txBody>
        </p:sp>
        <p:cxnSp>
          <p:nvCxnSpPr>
            <p:cNvPr id="7" name="직선 연결선 6"/>
            <p:cNvCxnSpPr/>
            <p:nvPr/>
          </p:nvCxnSpPr>
          <p:spPr>
            <a:xfrm>
              <a:off x="1411605" y="1285875"/>
              <a:ext cx="1667510" cy="6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0" name="도형 9"/>
          <p:cNvSpPr>
            <a:spLocks/>
          </p:cNvSpPr>
          <p:nvPr/>
        </p:nvSpPr>
        <p:spPr>
          <a:xfrm>
            <a:off x="1411605" y="1557973"/>
            <a:ext cx="1295400" cy="534035"/>
          </a:xfrm>
          <a:prstGeom prst="rect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User</a:t>
            </a:r>
            <a:endParaRPr lang="ko-KR" altLang="en-US" sz="2800" b="0" cap="none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Picture " descr="C:/Users/kms0080/AppData/Roaming/PolarisOffice/ETemp/11736_8760152/fImage586898478467.jpe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8902" y="2941319"/>
            <a:ext cx="4938568" cy="3527425"/>
          </a:xfrm>
          <a:prstGeom prst="rect">
            <a:avLst/>
          </a:prstGeom>
          <a:noFill/>
        </p:spPr>
      </p:pic>
      <p:sp>
        <p:nvSpPr>
          <p:cNvPr id="12" name="텍스트 상자 11"/>
          <p:cNvSpPr txBox="1">
            <a:spLocks/>
          </p:cNvSpPr>
          <p:nvPr/>
        </p:nvSpPr>
        <p:spPr>
          <a:xfrm>
            <a:off x="3004502" y="1557973"/>
            <a:ext cx="6542405" cy="120015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VR 체험전</a:t>
            </a:r>
            <a:endParaRPr lang="ko-KR" altLang="en-US" sz="2400" b="0" cap="none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VR 모델링 입문자</a:t>
            </a:r>
            <a:endParaRPr lang="ko-KR" altLang="en-US" sz="2400" b="0" cap="none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각종 산업 디자인 분야 진출을 꿈꾸는 교육생</a:t>
            </a:r>
            <a:endParaRPr lang="ko-KR" altLang="en-US" sz="2400" b="0" cap="none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Picture " descr="C:/Users/kms0080/AppData/Roaming/PolarisOffice/ETemp/11736_8760152/fImage964998506334.jpe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6485" y="3429000"/>
            <a:ext cx="4990544" cy="2859536"/>
          </a:xfrm>
          <a:prstGeom prst="rect">
            <a:avLst/>
          </a:prstGeom>
          <a:noFill/>
        </p:spPr>
      </p:pic>
      <p:sp>
        <p:nvSpPr>
          <p:cNvPr id="14" name="텍스트 상자 13"/>
          <p:cNvSpPr txBox="1">
            <a:spLocks/>
          </p:cNvSpPr>
          <p:nvPr/>
        </p:nvSpPr>
        <p:spPr>
          <a:xfrm>
            <a:off x="5657850" y="3695700"/>
            <a:ext cx="617855" cy="462280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24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AC7BC53-6273-450A-A341-1C0595D4B2A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19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6925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582295"/>
            <a:ext cx="1086485" cy="372110"/>
          </a:xfrm>
          <a:prstGeom prst="rect">
            <a:avLst/>
          </a:prstGeom>
          <a:solidFill>
            <a:srgbClr val="FFCB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274445" y="389255"/>
            <a:ext cx="10368915" cy="1322705"/>
            <a:chOff x="1274445" y="389255"/>
            <a:chExt cx="10368915" cy="1322705"/>
          </a:xfrm>
        </p:grpSpPr>
        <p:sp>
          <p:nvSpPr>
            <p:cNvPr id="59" name="TextBox 58"/>
            <p:cNvSpPr txBox="1">
              <a:spLocks/>
            </p:cNvSpPr>
            <p:nvPr/>
          </p:nvSpPr>
          <p:spPr bwMode="auto">
            <a:xfrm>
              <a:off x="1274445" y="389255"/>
              <a:ext cx="10368915" cy="7073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0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charset="0"/>
                  <a:ea typeface="나눔스퀘어 ExtraBold" charset="0"/>
                </a:rPr>
                <a:t>BUSINESS MODEL</a:t>
              </a:r>
              <a:endParaRPr lang="ko-KR" altLang="en-US" sz="40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charset="0"/>
                <a:ea typeface="나눔스퀘어 ExtraBold" charset="0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411605" y="1285875"/>
              <a:ext cx="1667510" cy="6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텍스트 상자 60"/>
          <p:cNvSpPr txBox="1">
            <a:spLocks/>
          </p:cNvSpPr>
          <p:nvPr/>
        </p:nvSpPr>
        <p:spPr>
          <a:xfrm>
            <a:off x="3423285" y="2206625"/>
            <a:ext cx="541655" cy="370205"/>
          </a:xfrm>
          <a:prstGeom prst="rect">
            <a:avLst/>
          </a:prstGeom>
          <a:noFill/>
          <a:ln w="0">
            <a:noFill/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>
            <a:off x="1411605" y="1545590"/>
            <a:ext cx="1295400" cy="5340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Type</a:t>
            </a:r>
            <a:endParaRPr lang="ko-KR" altLang="en-US" sz="2800" b="0" cap="none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>
            <a:off x="3079115" y="1545590"/>
            <a:ext cx="7360285" cy="462280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- VR을 지원하는 플랫폼에서 제공, 교육용 모델링 툴</a:t>
            </a:r>
            <a:endParaRPr lang="ko-KR" altLang="en-US" sz="2400" b="0" cap="none" dirty="0">
              <a:solidFill>
                <a:schemeClr val="tx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64" name="Picture " descr="C:/Users/kms0080/AppData/Roaming/PolarisOffice/ETemp/11736_8760152/fImage1976548626500.pn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8503" y="2266950"/>
            <a:ext cx="6809926" cy="4307633"/>
          </a:xfrm>
          <a:prstGeom prst="rect">
            <a:avLst/>
          </a:prstGeom>
          <a:noFill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B14A558-D6F9-474B-9555-7DD8664612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20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91989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>
            <a:spLocks/>
          </p:cNvSpPr>
          <p:nvPr/>
        </p:nvSpPr>
        <p:spPr>
          <a:xfrm>
            <a:off x="0" y="582295"/>
            <a:ext cx="1086485" cy="372110"/>
          </a:xfrm>
          <a:prstGeom prst="rect">
            <a:avLst/>
          </a:prstGeom>
          <a:solidFill>
            <a:srgbClr val="FFCB05"/>
          </a:solidFill>
          <a:ln w="0">
            <a:noFill/>
            <a:prstDash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914400" eaLnBrk="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latin typeface="맑은 고딕" charset="0"/>
              <a:ea typeface="맑은 고딕" charset="0"/>
            </a:endParaRPr>
          </a:p>
        </p:txBody>
      </p:sp>
      <p:grpSp>
        <p:nvGrpSpPr>
          <p:cNvPr id="58" name="그룹 57"/>
          <p:cNvGrpSpPr/>
          <p:nvPr/>
        </p:nvGrpSpPr>
        <p:grpSpPr>
          <a:xfrm>
            <a:off x="1274445" y="389255"/>
            <a:ext cx="10368915" cy="1322705"/>
            <a:chOff x="1274445" y="389255"/>
            <a:chExt cx="10368915" cy="1322705"/>
          </a:xfrm>
        </p:grpSpPr>
        <p:sp>
          <p:nvSpPr>
            <p:cNvPr id="59" name="TextBox 58"/>
            <p:cNvSpPr txBox="1">
              <a:spLocks/>
            </p:cNvSpPr>
            <p:nvPr/>
          </p:nvSpPr>
          <p:spPr bwMode="auto">
            <a:xfrm>
              <a:off x="1274445" y="389255"/>
              <a:ext cx="10368915" cy="707390"/>
            </a:xfrm>
            <a:prstGeom prst="rect">
              <a:avLst/>
            </a:prstGeom>
            <a:noFill/>
            <a:ln w="0">
              <a:noFill/>
              <a:prstDash/>
            </a:ln>
          </p:spPr>
          <p:txBody>
            <a:bodyPr vert="horz" wrap="square" lIns="91440" tIns="45720" rIns="91440" bIns="45720" anchor="t">
              <a:spAutoFit/>
            </a:bodyPr>
            <a:lstStyle/>
            <a:p>
              <a:pPr marL="0" indent="0" algn="l" defTabSz="914400" fontAlgn="auto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FontTx/>
                <a:buNone/>
              </a:pPr>
              <a:r>
                <a:rPr lang="en-US" altLang="ko-KR" sz="4000" b="0" cap="none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나눔스퀘어 ExtraBold" charset="0"/>
                  <a:ea typeface="나눔스퀘어 ExtraBold" charset="0"/>
                </a:rPr>
                <a:t>BUSINESS MODEL</a:t>
              </a:r>
              <a:endParaRPr lang="ko-KR" altLang="en-US" sz="40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charset="0"/>
                <a:ea typeface="나눔스퀘어 ExtraBold" charset="0"/>
              </a:endParaRPr>
            </a:p>
          </p:txBody>
        </p:sp>
        <p:cxnSp>
          <p:nvCxnSpPr>
            <p:cNvPr id="60" name="직선 연결선 59"/>
            <p:cNvCxnSpPr/>
            <p:nvPr/>
          </p:nvCxnSpPr>
          <p:spPr>
            <a:xfrm>
              <a:off x="1411605" y="1285875"/>
              <a:ext cx="1667510" cy="635"/>
            </a:xfrm>
            <a:prstGeom prst="line">
              <a:avLst/>
            </a:prstGeom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61" name="텍스트 상자 60"/>
          <p:cNvSpPr txBox="1">
            <a:spLocks/>
          </p:cNvSpPr>
          <p:nvPr/>
        </p:nvSpPr>
        <p:spPr>
          <a:xfrm>
            <a:off x="3423285" y="2206625"/>
            <a:ext cx="541655" cy="37020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non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 b="0" cap="none" dirty="0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62" name="도형 61"/>
          <p:cNvSpPr>
            <a:spLocks/>
          </p:cNvSpPr>
          <p:nvPr/>
        </p:nvSpPr>
        <p:spPr>
          <a:xfrm>
            <a:off x="1364615" y="1542415"/>
            <a:ext cx="1714500" cy="572135"/>
          </a:xfrm>
          <a:prstGeom prst="rect">
            <a:avLst/>
          </a:prstGeom>
          <a:ln w="12700" cap="flat" cmpd="sng">
            <a:solidFill>
              <a:srgbClr val="FF0000">
                <a:alpha val="100000"/>
              </a:srgbClr>
            </a:solidFill>
            <a:prstDash val="solid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vert="horz" wrap="square" lIns="91440" tIns="45720" rIns="91440" bIns="45720" anchor="ctr">
            <a:noAutofit/>
          </a:bodyPr>
          <a:lstStyle/>
          <a:p>
            <a:pPr marL="0" indent="0" algn="ctr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800" b="0" cap="none" dirty="0">
                <a:solidFill>
                  <a:schemeClr val="tx1">
                    <a:lumMod val="95000"/>
                    <a:lumOff val="5000"/>
                  </a:scheme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License</a:t>
            </a:r>
            <a:endParaRPr lang="ko-KR" altLang="en-US" sz="2800" b="0" cap="none" dirty="0">
              <a:solidFill>
                <a:schemeClr val="tx1">
                  <a:lumMod val="95000"/>
                  <a:lumOff val="5000"/>
                </a:schemeClr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63" name="텍스트 상자 62"/>
          <p:cNvSpPr txBox="1">
            <a:spLocks/>
          </p:cNvSpPr>
          <p:nvPr/>
        </p:nvSpPr>
        <p:spPr>
          <a:xfrm>
            <a:off x="3423285" y="1542415"/>
            <a:ext cx="7360285" cy="831215"/>
          </a:xfrm>
          <a:prstGeom prst="rect">
            <a:avLst/>
          </a:prstGeom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vert="horz" wrap="square" lIns="89535" tIns="46355" rIns="89535" bIns="46355" anchor="t">
            <a:noAutofit/>
          </a:bodyPr>
          <a:lstStyle/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사용 소프트웨어(소프트웨어를 돈 주고 사는 것)</a:t>
            </a:r>
            <a:endParaRPr lang="ko-KR" altLang="en-US" sz="2400" b="0" cap="none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  <a:p>
            <a:pPr marL="0" indent="0" algn="l" defTabSz="508000" fontAlgn="auto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2400" b="0" cap="none" dirty="0">
                <a:solidFill>
                  <a:schemeClr val="tx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- 번들 소프트웨어(하드웨어와 함께 제공)</a:t>
            </a:r>
            <a:endParaRPr lang="ko-KR" altLang="en-US" sz="2400" b="0" cap="none" dirty="0">
              <a:solidFill>
                <a:schemeClr val="tx1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pic>
        <p:nvPicPr>
          <p:cNvPr id="1026" name="Picture 2" descr="ìíí¸ì¨ì´ì ëí ì´ë¯¸ì§ ê²ìê²°ê³¼">
            <a:extLst>
              <a:ext uri="{FF2B5EF4-FFF2-40B4-BE49-F238E27FC236}">
                <a16:creationId xmlns:a16="http://schemas.microsoft.com/office/drawing/2014/main" id="{6429D807-52AD-4E38-8EC5-B4379BC91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21865" y="2778760"/>
            <a:ext cx="7641072" cy="36992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15B6D749-2804-4A7E-9246-BCA4CF0F709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00024" y="561550"/>
            <a:ext cx="885826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21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81154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4733925" cy="6858000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7"/>
          <p:cNvSpPr txBox="1">
            <a:spLocks noChangeArrowheads="1"/>
          </p:cNvSpPr>
          <p:nvPr/>
        </p:nvSpPr>
        <p:spPr bwMode="auto">
          <a:xfrm>
            <a:off x="5625740" y="2831271"/>
            <a:ext cx="5232759" cy="9275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20000"/>
              </a:lnSpc>
            </a:pPr>
            <a:r>
              <a:rPr lang="en-US" altLang="ko-KR" sz="4800" spc="300" dirty="0">
                <a:solidFill>
                  <a:srgbClr val="FFCB05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THANK YOU</a:t>
            </a:r>
            <a:endParaRPr lang="ru-RU" altLang="ko-KR" sz="4800" spc="300" dirty="0">
              <a:solidFill>
                <a:srgbClr val="FFCB05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sp>
        <p:nvSpPr>
          <p:cNvPr id="10" name="Freeform 92"/>
          <p:cNvSpPr>
            <a:spLocks/>
          </p:cNvSpPr>
          <p:nvPr/>
        </p:nvSpPr>
        <p:spPr bwMode="auto">
          <a:xfrm>
            <a:off x="679767" y="5651458"/>
            <a:ext cx="275010" cy="243879"/>
          </a:xfrm>
          <a:custGeom>
            <a:avLst/>
            <a:gdLst>
              <a:gd name="T0" fmla="*/ 359 w 367"/>
              <a:gd name="T1" fmla="*/ 169 h 324"/>
              <a:gd name="T2" fmla="*/ 199 w 367"/>
              <a:gd name="T3" fmla="*/ 8 h 324"/>
              <a:gd name="T4" fmla="*/ 169 w 367"/>
              <a:gd name="T5" fmla="*/ 8 h 324"/>
              <a:gd name="T6" fmla="*/ 8 w 367"/>
              <a:gd name="T7" fmla="*/ 169 h 324"/>
              <a:gd name="T8" fmla="*/ 15 w 367"/>
              <a:gd name="T9" fmla="*/ 184 h 324"/>
              <a:gd name="T10" fmla="*/ 49 w 367"/>
              <a:gd name="T11" fmla="*/ 184 h 324"/>
              <a:gd name="T12" fmla="*/ 49 w 367"/>
              <a:gd name="T13" fmla="*/ 308 h 324"/>
              <a:gd name="T14" fmla="*/ 65 w 367"/>
              <a:gd name="T15" fmla="*/ 324 h 324"/>
              <a:gd name="T16" fmla="*/ 143 w 367"/>
              <a:gd name="T17" fmla="*/ 324 h 324"/>
              <a:gd name="T18" fmla="*/ 143 w 367"/>
              <a:gd name="T19" fmla="*/ 200 h 324"/>
              <a:gd name="T20" fmla="*/ 225 w 367"/>
              <a:gd name="T21" fmla="*/ 200 h 324"/>
              <a:gd name="T22" fmla="*/ 225 w 367"/>
              <a:gd name="T23" fmla="*/ 324 h 324"/>
              <a:gd name="T24" fmla="*/ 306 w 367"/>
              <a:gd name="T25" fmla="*/ 324 h 324"/>
              <a:gd name="T26" fmla="*/ 319 w 367"/>
              <a:gd name="T27" fmla="*/ 308 h 324"/>
              <a:gd name="T28" fmla="*/ 319 w 367"/>
              <a:gd name="T29" fmla="*/ 184 h 324"/>
              <a:gd name="T30" fmla="*/ 352 w 367"/>
              <a:gd name="T31" fmla="*/ 184 h 324"/>
              <a:gd name="T32" fmla="*/ 359 w 367"/>
              <a:gd name="T33" fmla="*/ 169 h 32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</a:cxnLst>
            <a:rect l="0" t="0" r="r" b="b"/>
            <a:pathLst>
              <a:path w="367" h="324">
                <a:moveTo>
                  <a:pt x="359" y="169"/>
                </a:moveTo>
                <a:cubicBezTo>
                  <a:pt x="199" y="8"/>
                  <a:pt x="199" y="8"/>
                  <a:pt x="199" y="8"/>
                </a:cubicBezTo>
                <a:cubicBezTo>
                  <a:pt x="190" y="0"/>
                  <a:pt x="177" y="0"/>
                  <a:pt x="169" y="8"/>
                </a:cubicBezTo>
                <a:cubicBezTo>
                  <a:pt x="8" y="169"/>
                  <a:pt x="8" y="169"/>
                  <a:pt x="8" y="169"/>
                </a:cubicBezTo>
                <a:cubicBezTo>
                  <a:pt x="0" y="177"/>
                  <a:pt x="3" y="184"/>
                  <a:pt x="15" y="184"/>
                </a:cubicBezTo>
                <a:cubicBezTo>
                  <a:pt x="49" y="184"/>
                  <a:pt x="49" y="184"/>
                  <a:pt x="49" y="184"/>
                </a:cubicBezTo>
                <a:cubicBezTo>
                  <a:pt x="49" y="308"/>
                  <a:pt x="49" y="308"/>
                  <a:pt x="49" y="308"/>
                </a:cubicBezTo>
                <a:cubicBezTo>
                  <a:pt x="49" y="317"/>
                  <a:pt x="49" y="324"/>
                  <a:pt x="65" y="324"/>
                </a:cubicBezTo>
                <a:cubicBezTo>
                  <a:pt x="143" y="324"/>
                  <a:pt x="143" y="324"/>
                  <a:pt x="143" y="324"/>
                </a:cubicBezTo>
                <a:cubicBezTo>
                  <a:pt x="143" y="200"/>
                  <a:pt x="143" y="200"/>
                  <a:pt x="143" y="200"/>
                </a:cubicBezTo>
                <a:cubicBezTo>
                  <a:pt x="225" y="200"/>
                  <a:pt x="225" y="200"/>
                  <a:pt x="225" y="200"/>
                </a:cubicBezTo>
                <a:cubicBezTo>
                  <a:pt x="225" y="324"/>
                  <a:pt x="225" y="324"/>
                  <a:pt x="225" y="324"/>
                </a:cubicBezTo>
                <a:cubicBezTo>
                  <a:pt x="306" y="324"/>
                  <a:pt x="306" y="324"/>
                  <a:pt x="306" y="324"/>
                </a:cubicBezTo>
                <a:cubicBezTo>
                  <a:pt x="319" y="324"/>
                  <a:pt x="319" y="317"/>
                  <a:pt x="319" y="308"/>
                </a:cubicBezTo>
                <a:cubicBezTo>
                  <a:pt x="319" y="184"/>
                  <a:pt x="319" y="184"/>
                  <a:pt x="319" y="184"/>
                </a:cubicBezTo>
                <a:cubicBezTo>
                  <a:pt x="352" y="184"/>
                  <a:pt x="352" y="184"/>
                  <a:pt x="352" y="184"/>
                </a:cubicBezTo>
                <a:cubicBezTo>
                  <a:pt x="364" y="184"/>
                  <a:pt x="367" y="177"/>
                  <a:pt x="359" y="16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546034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2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소개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4" name="Shape 388"/>
          <p:cNvSpPr/>
          <p:nvPr/>
        </p:nvSpPr>
        <p:spPr>
          <a:xfrm>
            <a:off x="1422756" y="1694609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사람들은 자신이 만들고 싶은 모델을 직접 모델링하고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프린터로 뽑을 수 있다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F07AE82B-32C6-4621-998A-8AA57A4A69C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1367" y="3779365"/>
            <a:ext cx="1719324" cy="1719324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947276B-26CB-4588-8CEF-B7607D7F7D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5855" y="3896505"/>
            <a:ext cx="1101185" cy="1101185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3023820D-7718-418B-A4BC-46D9BE5EC10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03319" y="5491462"/>
            <a:ext cx="1101185" cy="1101185"/>
          </a:xfrm>
          <a:prstGeom prst="rect">
            <a:avLst/>
          </a:prstGeom>
        </p:spPr>
      </p:pic>
      <p:pic>
        <p:nvPicPr>
          <p:cNvPr id="26" name="그림 25">
            <a:extLst>
              <a:ext uri="{FF2B5EF4-FFF2-40B4-BE49-F238E27FC236}">
                <a16:creationId xmlns:a16="http://schemas.microsoft.com/office/drawing/2014/main" id="{77FFDF8E-69DA-442C-9D78-1F751A1D7BC5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8055" y="5491462"/>
            <a:ext cx="1101185" cy="1101185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81E62BC6-7DA2-449F-8DF3-6E16A0B188F3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591" y="3896505"/>
            <a:ext cx="1101185" cy="1101185"/>
          </a:xfrm>
          <a:prstGeom prst="rect">
            <a:avLst/>
          </a:prstGeom>
        </p:spPr>
      </p:pic>
      <p:sp>
        <p:nvSpPr>
          <p:cNvPr id="28" name="Content Placeholder 1">
            <a:extLst>
              <a:ext uri="{FF2B5EF4-FFF2-40B4-BE49-F238E27FC236}">
                <a16:creationId xmlns:a16="http://schemas.microsoft.com/office/drawing/2014/main" id="{0CC09752-783F-465B-BE6D-D8B3C5257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57684" y="3257131"/>
            <a:ext cx="8676632" cy="600120"/>
          </a:xfrm>
        </p:spPr>
        <p:txBody>
          <a:bodyPr/>
          <a:lstStyle/>
          <a:p>
            <a:pPr marL="0" lvl="0" indent="0">
              <a:buNone/>
            </a:pPr>
            <a:r>
              <a:rPr lang="en-US" altLang="ko-KR" sz="1800" b="1" dirty="0">
                <a:solidFill>
                  <a:schemeClr val="tx1"/>
                </a:solidFill>
                <a:latin typeface="다음_SemiBold" pitchFamily="2" charset="-127"/>
                <a:ea typeface="다음_SemiBold" pitchFamily="2" charset="-127"/>
              </a:rPr>
              <a:t>3D printer</a:t>
            </a:r>
            <a:endParaRPr lang="en-US" sz="1800" b="1" dirty="0">
              <a:solidFill>
                <a:schemeClr val="tx1"/>
              </a:solidFill>
              <a:latin typeface="다음_SemiBold" pitchFamily="2" charset="-127"/>
              <a:ea typeface="다음_SemiBold" pitchFamily="2" charset="-127"/>
            </a:endParaRPr>
          </a:p>
        </p:txBody>
      </p:sp>
      <p:grpSp>
        <p:nvGrpSpPr>
          <p:cNvPr id="29" name="그룹 40">
            <a:extLst>
              <a:ext uri="{FF2B5EF4-FFF2-40B4-BE49-F238E27FC236}">
                <a16:creationId xmlns:a16="http://schemas.microsoft.com/office/drawing/2014/main" id="{3E14EB11-E402-486A-8795-EED0B66AE17B}"/>
              </a:ext>
            </a:extLst>
          </p:cNvPr>
          <p:cNvGrpSpPr/>
          <p:nvPr/>
        </p:nvGrpSpPr>
        <p:grpSpPr>
          <a:xfrm>
            <a:off x="5574134" y="2457857"/>
            <a:ext cx="1194465" cy="1239776"/>
            <a:chOff x="4041612" y="903789"/>
            <a:chExt cx="1060775" cy="1060775"/>
          </a:xfrm>
        </p:grpSpPr>
        <p:pic>
          <p:nvPicPr>
            <p:cNvPr id="30" name="그림 29">
              <a:extLst>
                <a:ext uri="{FF2B5EF4-FFF2-40B4-BE49-F238E27FC236}">
                  <a16:creationId xmlns:a16="http://schemas.microsoft.com/office/drawing/2014/main" id="{3679DAE5-54AD-4D13-9602-7D8C3CBD657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1612" y="903789"/>
              <a:ext cx="1060775" cy="1060775"/>
            </a:xfrm>
            <a:prstGeom prst="rect">
              <a:avLst/>
            </a:prstGeom>
          </p:spPr>
        </p:pic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C7CFB0B2-4CF5-4B14-99A7-3AD684DB459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16980" y="1180166"/>
              <a:ext cx="504000" cy="5040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B6D24DC-31A7-4A46-9311-58F2229CE854}"/>
                </a:ext>
              </a:extLst>
            </p:cNvPr>
            <p:cNvSpPr txBox="1"/>
            <p:nvPr/>
          </p:nvSpPr>
          <p:spPr>
            <a:xfrm>
              <a:off x="4255038" y="950018"/>
              <a:ext cx="637288" cy="268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I want</a:t>
              </a:r>
              <a:endParaRPr lang="ko-KR" altLang="en-US" sz="8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33" name="그룹 41">
            <a:extLst>
              <a:ext uri="{FF2B5EF4-FFF2-40B4-BE49-F238E27FC236}">
                <a16:creationId xmlns:a16="http://schemas.microsoft.com/office/drawing/2014/main" id="{AF75F6FE-BFBE-4FFB-B8AE-DC2A4810AABD}"/>
              </a:ext>
            </a:extLst>
          </p:cNvPr>
          <p:cNvGrpSpPr/>
          <p:nvPr/>
        </p:nvGrpSpPr>
        <p:grpSpPr>
          <a:xfrm>
            <a:off x="7963467" y="2457857"/>
            <a:ext cx="1194465" cy="1239776"/>
            <a:chOff x="6790985" y="903789"/>
            <a:chExt cx="1060775" cy="1060775"/>
          </a:xfrm>
        </p:grpSpPr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778B1AD8-14C3-4975-A8DE-043FFA1CEFD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985" y="903789"/>
              <a:ext cx="1060775" cy="1060775"/>
            </a:xfrm>
            <a:prstGeom prst="rect">
              <a:avLst/>
            </a:prstGeom>
          </p:spPr>
        </p:pic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FC4A93FD-E349-48CB-96CF-FE54BA1B554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69372" y="1160925"/>
              <a:ext cx="504000" cy="504000"/>
            </a:xfrm>
            <a:prstGeom prst="rect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8F185C1C-E522-47E6-8286-962C1604E674}"/>
                </a:ext>
              </a:extLst>
            </p:cNvPr>
            <p:cNvSpPr txBox="1"/>
            <p:nvPr/>
          </p:nvSpPr>
          <p:spPr>
            <a:xfrm>
              <a:off x="7005420" y="950018"/>
              <a:ext cx="637288" cy="268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8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I want</a:t>
              </a:r>
              <a:endParaRPr lang="ko-KR" altLang="en-US" sz="8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37" name="그룹 43">
            <a:extLst>
              <a:ext uri="{FF2B5EF4-FFF2-40B4-BE49-F238E27FC236}">
                <a16:creationId xmlns:a16="http://schemas.microsoft.com/office/drawing/2014/main" id="{3E1725BD-0673-4113-89F4-1D5A28F6F5D9}"/>
              </a:ext>
            </a:extLst>
          </p:cNvPr>
          <p:cNvGrpSpPr/>
          <p:nvPr/>
        </p:nvGrpSpPr>
        <p:grpSpPr>
          <a:xfrm>
            <a:off x="8273512" y="4364546"/>
            <a:ext cx="1196573" cy="1241964"/>
            <a:chOff x="6790985" y="3021483"/>
            <a:chExt cx="1060775" cy="1060775"/>
          </a:xfrm>
        </p:grpSpPr>
        <p:pic>
          <p:nvPicPr>
            <p:cNvPr id="38" name="그림 37">
              <a:extLst>
                <a:ext uri="{FF2B5EF4-FFF2-40B4-BE49-F238E27FC236}">
                  <a16:creationId xmlns:a16="http://schemas.microsoft.com/office/drawing/2014/main" id="{135F01CD-6E3E-4864-AD9E-F0DDA19B28F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90985" y="3021483"/>
              <a:ext cx="1060775" cy="1060775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A7EA51E5-E7FF-4CD2-ABB8-73ED5E38E0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31786" y="3299870"/>
              <a:ext cx="504000" cy="504000"/>
            </a:xfrm>
            <a:prstGeom prst="rect">
              <a:avLst/>
            </a:prstGeom>
          </p:spPr>
        </p:pic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CC0ADE46-CAA8-44BF-9170-7C9D77A2C0CD}"/>
                </a:ext>
              </a:extLst>
            </p:cNvPr>
            <p:cNvSpPr txBox="1"/>
            <p:nvPr/>
          </p:nvSpPr>
          <p:spPr>
            <a:xfrm>
              <a:off x="7005420" y="3066398"/>
              <a:ext cx="683997" cy="286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I want</a:t>
              </a:r>
              <a:endParaRPr lang="ko-KR" altLang="en-US" sz="9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grpSp>
        <p:nvGrpSpPr>
          <p:cNvPr id="41" name="그룹 42">
            <a:extLst>
              <a:ext uri="{FF2B5EF4-FFF2-40B4-BE49-F238E27FC236}">
                <a16:creationId xmlns:a16="http://schemas.microsoft.com/office/drawing/2014/main" id="{1CC01D81-74D5-48FA-898A-BE1FFB113533}"/>
              </a:ext>
            </a:extLst>
          </p:cNvPr>
          <p:cNvGrpSpPr/>
          <p:nvPr/>
        </p:nvGrpSpPr>
        <p:grpSpPr>
          <a:xfrm>
            <a:off x="5875707" y="4364546"/>
            <a:ext cx="1196573" cy="1241964"/>
            <a:chOff x="4041612" y="3021483"/>
            <a:chExt cx="1060775" cy="1060775"/>
          </a:xfrm>
        </p:grpSpPr>
        <p:pic>
          <p:nvPicPr>
            <p:cNvPr id="46" name="그림 45">
              <a:extLst>
                <a:ext uri="{FF2B5EF4-FFF2-40B4-BE49-F238E27FC236}">
                  <a16:creationId xmlns:a16="http://schemas.microsoft.com/office/drawing/2014/main" id="{3B5F0E15-53F6-4210-B14B-EB7116C96BA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41612" y="3021483"/>
              <a:ext cx="1060775" cy="1060775"/>
            </a:xfrm>
            <a:prstGeom prst="rect">
              <a:avLst/>
            </a:prstGeom>
          </p:spPr>
        </p:pic>
        <p:pic>
          <p:nvPicPr>
            <p:cNvPr id="47" name="그림 46">
              <a:extLst>
                <a:ext uri="{FF2B5EF4-FFF2-40B4-BE49-F238E27FC236}">
                  <a16:creationId xmlns:a16="http://schemas.microsoft.com/office/drawing/2014/main" id="{1C7362F2-8706-49EB-8C10-E8C5F83CFD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42220" y="3299870"/>
              <a:ext cx="504000" cy="504000"/>
            </a:xfrm>
            <a:prstGeom prst="rect">
              <a:avLst/>
            </a:prstGeom>
          </p:spPr>
        </p:pic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788D30FA-4753-4E95-906C-46DA3E543B83}"/>
                </a:ext>
              </a:extLst>
            </p:cNvPr>
            <p:cNvSpPr txBox="1"/>
            <p:nvPr/>
          </p:nvSpPr>
          <p:spPr>
            <a:xfrm>
              <a:off x="4261749" y="3066398"/>
              <a:ext cx="683997" cy="2869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900" b="1" dirty="0">
                  <a:solidFill>
                    <a:schemeClr val="bg1"/>
                  </a:solidFill>
                  <a:latin typeface="다음_Regular" panose="02000603060000000000" pitchFamily="2" charset="-127"/>
                  <a:ea typeface="다음_Regular" panose="02000603060000000000" pitchFamily="2" charset="-127"/>
                </a:rPr>
                <a:t>I want</a:t>
              </a:r>
              <a:endParaRPr lang="ko-KR" altLang="en-US" sz="900" b="1" dirty="0">
                <a:solidFill>
                  <a:schemeClr val="bg1"/>
                </a:solidFill>
                <a:latin typeface="다음_Regular" panose="02000603060000000000" pitchFamily="2" charset="-127"/>
                <a:ea typeface="다음_Regular" panose="02000603060000000000" pitchFamily="2" charset="-127"/>
              </a:endParaRPr>
            </a:p>
          </p:txBody>
        </p:sp>
      </p:grpSp>
      <p:pic>
        <p:nvPicPr>
          <p:cNvPr id="49" name="그림 48">
            <a:extLst>
              <a:ext uri="{FF2B5EF4-FFF2-40B4-BE49-F238E27FC236}">
                <a16:creationId xmlns:a16="http://schemas.microsoft.com/office/drawing/2014/main" id="{D9338D1E-DCE2-4029-B26C-3B87C8448F28}"/>
              </a:ext>
            </a:extLst>
          </p:cNvPr>
          <p:cNvPicPr>
            <a:picLocks noChangeAspect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9224" y="4051757"/>
            <a:ext cx="1038774" cy="10387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7357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3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개요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Shape 388">
            <a:extLst>
              <a:ext uri="{FF2B5EF4-FFF2-40B4-BE49-F238E27FC236}">
                <a16:creationId xmlns:a16="http://schemas.microsoft.com/office/drawing/2014/main" id="{C504F5B2-CC56-44B5-83B7-7B2165FB22B8}"/>
              </a:ext>
            </a:extLst>
          </p:cNvPr>
          <p:cNvSpPr/>
          <p:nvPr/>
        </p:nvSpPr>
        <p:spPr>
          <a:xfrm>
            <a:off x="1422757" y="1668137"/>
            <a:ext cx="10342119" cy="380902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 세계적으로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가상현실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(Virtual Reality, VR)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</a:t>
            </a:r>
            <a:r>
              <a:rPr lang="en-US" altLang="ko-KR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프린터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대한 관심이 많아지고 있으며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이를 이용한 콘텐츠 개발 또한 많아지는 추세이다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>
              <a:lnSpc>
                <a:spcPct val="160000"/>
              </a:lnSpc>
            </a:pP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>
              <a:lnSpc>
                <a:spcPct val="16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두가지를 접목시켜 유저가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과 립 모션을 통해 모델링을 하면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3D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프린터로 모델을 뽑아주는 프로그램이다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r>
              <a:rPr lang="ko-KR" altLang="en-US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캐드와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같은 기존의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프로그램과는 다르게 프로그래밍에 대한 지식이 없어도 </a:t>
            </a:r>
            <a:r>
              <a:rPr lang="ko-KR" altLang="en-US" sz="2400" b="1" dirty="0">
                <a:solidFill>
                  <a:srgbClr val="C0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쉽고 간편하게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모델링을 할 수 있다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47871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4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600022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배경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84687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8" name="Picture 4" descr="관련 이미지">
            <a:extLst>
              <a:ext uri="{FF2B5EF4-FFF2-40B4-BE49-F238E27FC236}">
                <a16:creationId xmlns:a16="http://schemas.microsoft.com/office/drawing/2014/main" id="{1F66FC69-B9F0-4BCE-BD40-A91ADD287DD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2" r="12201"/>
          <a:stretch/>
        </p:blipFill>
        <p:spPr bwMode="auto">
          <a:xfrm>
            <a:off x="8150482" y="2503802"/>
            <a:ext cx="3259319" cy="32873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408EB92-8D73-4E10-B83B-2ED22800B4E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0863" t="40200" r="45275" b="31800"/>
          <a:stretch/>
        </p:blipFill>
        <p:spPr>
          <a:xfrm>
            <a:off x="782199" y="2503802"/>
            <a:ext cx="7067891" cy="3287391"/>
          </a:xfrm>
          <a:prstGeom prst="rect">
            <a:avLst/>
          </a:prstGeom>
        </p:spPr>
      </p:pic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636828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프린터 시장이 커짐에 따라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프린터 사용이 보편화되고 있다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6963586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5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배경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또한 통신 속도와 기술의 한계로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시장의 확장의 어려움이 있었으나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pPr>
              <a:lnSpc>
                <a:spcPct val="16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기술의 발전으로 인해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VR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 빠른 속도로 확산되고 있다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A13A96B-6159-4066-90D1-B68FF51B8FAD}"/>
              </a:ext>
            </a:extLst>
          </p:cNvPr>
          <p:cNvPicPr/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963"/>
          <a:stretch/>
        </p:blipFill>
        <p:spPr bwMode="auto">
          <a:xfrm>
            <a:off x="1225289" y="3061785"/>
            <a:ext cx="7129290" cy="32346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Picture 4" descr="관련 이미지">
            <a:extLst>
              <a:ext uri="{FF2B5EF4-FFF2-40B4-BE49-F238E27FC236}">
                <a16:creationId xmlns:a16="http://schemas.microsoft.com/office/drawing/2014/main" id="{4A85EA62-CF6A-4F34-B286-F4B373F9EC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579" y="3429000"/>
            <a:ext cx="3823176" cy="2547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225187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6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배경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Shape 388">
            <a:extLst>
              <a:ext uri="{FF2B5EF4-FFF2-40B4-BE49-F238E27FC236}">
                <a16:creationId xmlns:a16="http://schemas.microsoft.com/office/drawing/2014/main" id="{13EF95F5-1D5C-4E66-B663-CADFC714969A}"/>
              </a:ext>
            </a:extLst>
          </p:cNvPr>
          <p:cNvSpPr/>
          <p:nvPr/>
        </p:nvSpPr>
        <p:spPr>
          <a:xfrm>
            <a:off x="5358064" y="2078652"/>
            <a:ext cx="6045866" cy="38413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기존의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 프로그램들은 수많은 아이콘과 복잡한 기능을 탑재했다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프로그래밍을 하지 못하면 모델링을 하는데 어려움이 많아 초기 진입장벽이 높다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 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3" name="Picture 2" descr="3D MAX에 대한 이미지 검색결과">
            <a:extLst>
              <a:ext uri="{FF2B5EF4-FFF2-40B4-BE49-F238E27FC236}">
                <a16:creationId xmlns:a16="http://schemas.microsoft.com/office/drawing/2014/main" id="{DADD94DA-5C00-463E-BC46-CAEAE41B8F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2925" y="1777746"/>
            <a:ext cx="4051658" cy="4497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713147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7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3308709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프로젝트 배경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9" name="Shape 388">
            <a:extLst>
              <a:ext uri="{FF2B5EF4-FFF2-40B4-BE49-F238E27FC236}">
                <a16:creationId xmlns:a16="http://schemas.microsoft.com/office/drawing/2014/main" id="{13EF95F5-1D5C-4E66-B663-CADFC714969A}"/>
              </a:ext>
            </a:extLst>
          </p:cNvPr>
          <p:cNvSpPr/>
          <p:nvPr/>
        </p:nvSpPr>
        <p:spPr>
          <a:xfrm>
            <a:off x="5358064" y="2078652"/>
            <a:ext cx="6045866" cy="3841319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 fontScale="92500"/>
          </a:bodyPr>
          <a:lstStyle/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우리의 프로그램은 마우스나 펜을 사용하지 않고 </a:t>
            </a:r>
            <a:r>
              <a:rPr lang="ko-KR" altLang="en-US" sz="2400" b="1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립모션을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사용하여 손으로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3D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모델링을 할 수 있도록 하였다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endParaRPr lang="en-US" altLang="ko-KR" sz="2400" b="1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42900" indent="-342900">
              <a:lnSpc>
                <a:spcPct val="160000"/>
              </a:lnSpc>
              <a:buFont typeface="Arial" panose="020B0604020202020204" pitchFamily="34" charset="0"/>
              <a:buChar char="•"/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블록과 같이 한정적인 도형이 아니라 원뿔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정사각형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구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자율 선과 같이 다양한 도형들을 지원하고 있으며 이들을 합쳐서 모델링할 수 있다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338C4A5-C5A8-41E2-9302-71BC32C56B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069" y="1805816"/>
            <a:ext cx="3944352" cy="2299956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3500E7E-A576-4583-886D-F041221479D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624" b="9556"/>
          <a:stretch/>
        </p:blipFill>
        <p:spPr>
          <a:xfrm>
            <a:off x="788071" y="4105772"/>
            <a:ext cx="3944350" cy="2299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40798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" y="582490"/>
            <a:ext cx="1085849" cy="371475"/>
          </a:xfrm>
          <a:prstGeom prst="rect">
            <a:avLst/>
          </a:prstGeom>
          <a:solidFill>
            <a:srgbClr val="FFCB0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>
            <a:spLocks noChangeArrowheads="1"/>
          </p:cNvSpPr>
          <p:nvPr/>
        </p:nvSpPr>
        <p:spPr bwMode="auto">
          <a:xfrm>
            <a:off x="200024" y="561550"/>
            <a:ext cx="742951" cy="3635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en-US" altLang="ko-KR" sz="1300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Calibri" panose="020F0502020204030204" pitchFamily="34" charset="0"/>
              </a:rPr>
              <a:t>8 page</a:t>
            </a:r>
            <a:endParaRPr lang="en-US" altLang="ko-KR" sz="1300" spc="300" dirty="0">
              <a:solidFill>
                <a:schemeClr val="tx1">
                  <a:lumMod val="75000"/>
                  <a:lumOff val="25000"/>
                </a:schemeClr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42" name="TextBox 7"/>
          <p:cNvSpPr txBox="1">
            <a:spLocks noChangeArrowheads="1"/>
          </p:cNvSpPr>
          <p:nvPr/>
        </p:nvSpPr>
        <p:spPr bwMode="auto">
          <a:xfrm>
            <a:off x="1285873" y="561550"/>
            <a:ext cx="436094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3600">
                <a:solidFill>
                  <a:schemeClr val="tx1"/>
                </a:solidFill>
                <a:latin typeface="Lato Light" pitchFamily="34" charset="0"/>
              </a:defRPr>
            </a:lvl1pPr>
            <a:lvl2pPr marL="742950" indent="-285750">
              <a:defRPr sz="3600">
                <a:solidFill>
                  <a:schemeClr val="tx1"/>
                </a:solidFill>
                <a:latin typeface="Lato Light" pitchFamily="34" charset="0"/>
              </a:defRPr>
            </a:lvl2pPr>
            <a:lvl3pPr marL="11430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3pPr>
            <a:lvl4pPr marL="16002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4pPr>
            <a:lvl5pPr marL="2057400" indent="-228600">
              <a:defRPr sz="3600">
                <a:solidFill>
                  <a:schemeClr val="tx1"/>
                </a:solidFill>
                <a:latin typeface="Lato Light" pitchFamily="34" charset="0"/>
              </a:defRPr>
            </a:lvl5pPr>
            <a:lvl6pPr marL="25146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6pPr>
            <a:lvl7pPr marL="29718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7pPr>
            <a:lvl8pPr marL="34290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8pPr>
            <a:lvl9pPr marL="3886200" indent="-228600" defTabSz="1827213" fontAlgn="base">
              <a:spcBef>
                <a:spcPct val="0"/>
              </a:spcBef>
              <a:spcAft>
                <a:spcPct val="0"/>
              </a:spcAft>
              <a:defRPr sz="3600">
                <a:solidFill>
                  <a:schemeClr val="tx1"/>
                </a:solidFill>
                <a:latin typeface="Lato Light" pitchFamily="34" charset="0"/>
              </a:defRPr>
            </a:lvl9pPr>
          </a:lstStyle>
          <a:p>
            <a:pPr eaLnBrk="1" hangingPunct="1"/>
            <a:r>
              <a:rPr lang="ko-KR" altLang="en-US" sz="4000" dirty="0">
                <a:solidFill>
                  <a:schemeClr val="tx1">
                    <a:lumMod val="95000"/>
                    <a:lumOff val="5000"/>
                  </a:schemeClr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Segoe UI Black" panose="020B0A02040204020203" pitchFamily="34" charset="0"/>
              </a:rPr>
              <a:t>구현 방법</a:t>
            </a:r>
            <a:endParaRPr lang="en-US" altLang="ko-KR" sz="4000" dirty="0">
              <a:solidFill>
                <a:schemeClr val="tx1">
                  <a:lumMod val="95000"/>
                  <a:lumOff val="5000"/>
                </a:schemeClr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Segoe UI Black" panose="020B0A02040204020203" pitchFamily="34" charset="0"/>
            </a:endParaRPr>
          </a:p>
        </p:txBody>
      </p:sp>
      <p:cxnSp>
        <p:nvCxnSpPr>
          <p:cNvPr id="43" name="직선 연결선 42"/>
          <p:cNvCxnSpPr/>
          <p:nvPr/>
        </p:nvCxnSpPr>
        <p:spPr>
          <a:xfrm>
            <a:off x="1422757" y="1446215"/>
            <a:ext cx="166687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0" name="Shape 388">
            <a:extLst>
              <a:ext uri="{FF2B5EF4-FFF2-40B4-BE49-F238E27FC236}">
                <a16:creationId xmlns:a16="http://schemas.microsoft.com/office/drawing/2014/main" id="{AA12F410-8237-4D68-A3FA-8CA2F66A7EB9}"/>
              </a:ext>
            </a:extLst>
          </p:cNvPr>
          <p:cNvSpPr/>
          <p:nvPr/>
        </p:nvSpPr>
        <p:spPr>
          <a:xfrm>
            <a:off x="1565631" y="1492682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  <p:sp>
        <p:nvSpPr>
          <p:cNvPr id="13" name="Content Placeholder 1">
            <a:extLst>
              <a:ext uri="{FF2B5EF4-FFF2-40B4-BE49-F238E27FC236}">
                <a16:creationId xmlns:a16="http://schemas.microsoft.com/office/drawing/2014/main" id="{02485A34-7435-4345-86A4-1B8D103C416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96914" y="5859724"/>
            <a:ext cx="3138840" cy="588920"/>
          </a:xfrm>
        </p:spPr>
        <p:txBody>
          <a:bodyPr/>
          <a:lstStyle/>
          <a:p>
            <a:pPr marL="0" lvl="0" indent="0">
              <a:buNone/>
            </a:pPr>
            <a:r>
              <a:rPr lang="en-US" sz="240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Modeling program</a:t>
            </a:r>
          </a:p>
        </p:txBody>
      </p:sp>
      <p:pic>
        <p:nvPicPr>
          <p:cNvPr id="14" name="Picture 2" descr="unity에 대한 이미지 검색결과">
            <a:extLst>
              <a:ext uri="{FF2B5EF4-FFF2-40B4-BE49-F238E27FC236}">
                <a16:creationId xmlns:a16="http://schemas.microsoft.com/office/drawing/2014/main" id="{769CC019-2D4D-4CFB-8A9C-1295BAFD4B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2756" y="3201044"/>
            <a:ext cx="3887157" cy="23760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4" descr="관련 이미지">
            <a:extLst>
              <a:ext uri="{FF2B5EF4-FFF2-40B4-BE49-F238E27FC236}">
                <a16:creationId xmlns:a16="http://schemas.microsoft.com/office/drawing/2014/main" id="{81B180CA-BE4F-4F50-B61B-82B6A9207B2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650" y="2701435"/>
            <a:ext cx="2669719" cy="17790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 descr="leap motion에 대한 이미지 검색결과">
            <a:extLst>
              <a:ext uri="{FF2B5EF4-FFF2-40B4-BE49-F238E27FC236}">
                <a16:creationId xmlns:a16="http://schemas.microsoft.com/office/drawing/2014/main" id="{C358E4F6-B3A3-4B31-A5E7-B3BBC8A61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19187" y="4624816"/>
            <a:ext cx="2344644" cy="1064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D72A01B-86EF-432C-88F0-B147466FF779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7463" y="3946044"/>
            <a:ext cx="1019386" cy="1019386"/>
          </a:xfrm>
          <a:prstGeom prst="rect">
            <a:avLst/>
          </a:prstGeom>
        </p:spPr>
      </p:pic>
      <p:sp>
        <p:nvSpPr>
          <p:cNvPr id="18" name="Content Placeholder 1">
            <a:extLst>
              <a:ext uri="{FF2B5EF4-FFF2-40B4-BE49-F238E27FC236}">
                <a16:creationId xmlns:a16="http://schemas.microsoft.com/office/drawing/2014/main" id="{AA240B5A-45C0-411D-B0C6-FDECC9CA419C}"/>
              </a:ext>
            </a:extLst>
          </p:cNvPr>
          <p:cNvSpPr txBox="1">
            <a:spLocks/>
          </p:cNvSpPr>
          <p:nvPr/>
        </p:nvSpPr>
        <p:spPr>
          <a:xfrm>
            <a:off x="6786409" y="5859724"/>
            <a:ext cx="5010199" cy="81379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Oculus SDK</a:t>
            </a:r>
            <a:r>
              <a:rPr lang="en-US" altLang="ko-KR" sz="2400" b="1" dirty="0">
                <a:solidFill>
                  <a:srgbClr val="C00000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  <a:cs typeface="함초롬돋움" panose="020B0604000101010101" pitchFamily="50" charset="-127"/>
              </a:rPr>
              <a:t>+ Leap motion SDK</a:t>
            </a:r>
            <a:endParaRPr lang="en-US" sz="2400" b="1" dirty="0">
              <a:solidFill>
                <a:srgbClr val="C00000"/>
              </a:solidFill>
              <a:latin typeface="나눔고딕 ExtraBold" panose="020D0904000000000000" pitchFamily="50" charset="-127"/>
              <a:ea typeface="나눔고딕 ExtraBold" panose="020D0904000000000000" pitchFamily="50" charset="-127"/>
              <a:cs typeface="함초롬돋움" panose="020B0604000101010101" pitchFamily="50" charset="-127"/>
            </a:endParaRPr>
          </a:p>
        </p:txBody>
      </p:sp>
      <p:sp>
        <p:nvSpPr>
          <p:cNvPr id="19" name="Shape 388">
            <a:extLst>
              <a:ext uri="{FF2B5EF4-FFF2-40B4-BE49-F238E27FC236}">
                <a16:creationId xmlns:a16="http://schemas.microsoft.com/office/drawing/2014/main" id="{14A44E1B-0A4C-41D9-B2FC-2DD75FBCC7B3}"/>
              </a:ext>
            </a:extLst>
          </p:cNvPr>
          <p:cNvSpPr/>
          <p:nvPr/>
        </p:nvSpPr>
        <p:spPr>
          <a:xfrm>
            <a:off x="1565631" y="1636828"/>
            <a:ext cx="10311541" cy="124196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pPr>
              <a:lnSpc>
                <a:spcPct val="160000"/>
              </a:lnSpc>
            </a:pP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전체적인 개발은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 engine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을 이용했고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Unity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에 내장된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Oculus SDK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Leap motion SDK</a:t>
            </a:r>
            <a:r>
              <a:rPr lang="ko-KR" altLang="en-US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사용했다</a:t>
            </a:r>
            <a:r>
              <a:rPr lang="en-US" altLang="ko-KR" sz="2400" b="1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  <a:endParaRPr lang="ko-KR" altLang="en-US" sz="36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592373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373</TotalTime>
  <Words>664</Words>
  <Application>Microsoft Office PowerPoint</Application>
  <PresentationFormat>와이드스크린</PresentationFormat>
  <Paragraphs>120</Paragraphs>
  <Slides>23</Slides>
  <Notes>0</Notes>
  <HiddenSlides>0</HiddenSlides>
  <MMClips>0</MMClips>
  <ScaleCrop>false</ScaleCrop>
  <HeadingPairs>
    <vt:vector size="8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포함된 OLE 서버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8" baseType="lpstr">
      <vt:lpstr>나눔스퀘어 Bold</vt:lpstr>
      <vt:lpstr>Arial</vt:lpstr>
      <vt:lpstr>함초롬돋움</vt:lpstr>
      <vt:lpstr>Segoe UI Black</vt:lpstr>
      <vt:lpstr>Calibri</vt:lpstr>
      <vt:lpstr>a파도소리</vt:lpstr>
      <vt:lpstr>나눔스퀘어</vt:lpstr>
      <vt:lpstr>a옛날목욕탕L</vt:lpstr>
      <vt:lpstr>맑은 고딕</vt:lpstr>
      <vt:lpstr>다음_Regular</vt:lpstr>
      <vt:lpstr>다음_SemiBold</vt:lpstr>
      <vt:lpstr>나눔고딕 ExtraBold</vt:lpstr>
      <vt:lpstr>나눔스퀘어 ExtraBold</vt:lpstr>
      <vt:lpstr>Office 테마</vt:lpstr>
      <vt:lpstr>Image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한상준</cp:lastModifiedBy>
  <cp:revision>39</cp:revision>
  <dcterms:created xsi:type="dcterms:W3CDTF">2017-09-09T13:40:14Z</dcterms:created>
  <dcterms:modified xsi:type="dcterms:W3CDTF">2018-06-09T09:13:36Z</dcterms:modified>
</cp:coreProperties>
</file>